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8"/>
  </p:notesMasterIdLst>
  <p:sldIdLst>
    <p:sldId id="399" r:id="rId2"/>
    <p:sldId id="323" r:id="rId3"/>
    <p:sldId id="403" r:id="rId4"/>
    <p:sldId id="400" r:id="rId5"/>
    <p:sldId id="324" r:id="rId6"/>
    <p:sldId id="328" r:id="rId7"/>
    <p:sldId id="336" r:id="rId8"/>
    <p:sldId id="333" r:id="rId9"/>
    <p:sldId id="335" r:id="rId10"/>
    <p:sldId id="363" r:id="rId11"/>
    <p:sldId id="306" r:id="rId12"/>
    <p:sldId id="307" r:id="rId13"/>
    <p:sldId id="308" r:id="rId14"/>
    <p:sldId id="341" r:id="rId15"/>
    <p:sldId id="380" r:id="rId16"/>
    <p:sldId id="352" r:id="rId17"/>
    <p:sldId id="409" r:id="rId18"/>
    <p:sldId id="345" r:id="rId19"/>
    <p:sldId id="357" r:id="rId20"/>
    <p:sldId id="355" r:id="rId21"/>
    <p:sldId id="401" r:id="rId22"/>
    <p:sldId id="402" r:id="rId23"/>
    <p:sldId id="408" r:id="rId24"/>
    <p:sldId id="397" r:id="rId25"/>
    <p:sldId id="406" r:id="rId26"/>
    <p:sldId id="410" r:id="rId27"/>
  </p:sldIdLst>
  <p:sldSz cx="9144000" cy="6858000" type="screen4x3"/>
  <p:notesSz cx="6858000" cy="9144000"/>
  <p:embeddedFontLst>
    <p:embeddedFont>
      <p:font typeface="FlandersArtSans-Medium" panose="00000600000000000000" pitchFamily="2" charset="0"/>
      <p:regular r:id="rId29"/>
    </p:embeddedFont>
    <p:embeddedFont>
      <p:font typeface="Arial Unicode MS" panose="020B0604020202020204" pitchFamily="34" charset="-128"/>
      <p:regular r:id="rId30"/>
    </p:embeddedFont>
    <p:embeddedFont>
      <p:font typeface="Calibri Light" panose="020F0302020204030204" pitchFamily="34" charset="0"/>
      <p:regular r:id="rId31"/>
      <p:italic r:id="rId32"/>
    </p:embeddedFont>
    <p:embeddedFont>
      <p:font typeface="FlandersArtSans-Regular" panose="00000500000000000000" pitchFamily="2" charset="0"/>
      <p:regular r:id="rId33"/>
    </p:embeddedFont>
    <p:embeddedFont>
      <p:font typeface="Arial Rounded MT Bold" panose="020F0704030504030204" pitchFamily="34" charset="0"/>
      <p:regular r:id="rId34"/>
    </p:embeddedFont>
    <p:embeddedFont>
      <p:font typeface="Calibri" panose="020F0502020204030204" pitchFamily="34" charset="0"/>
      <p:regular r:id="rId35"/>
      <p:bold r:id="rId36"/>
      <p:italic r:id="rId37"/>
      <p:boldItalic r:id="rId38"/>
    </p:embeddedFont>
    <p:embeddedFont>
      <p:font typeface="FlandersArtSans-Bold" panose="00000800000000000000" pitchFamily="2" charset="0"/>
      <p:bold r:id="rId39"/>
    </p:embeddedFont>
    <p:embeddedFont>
      <p:font typeface="Tahoma" panose="020B0604030504040204" pitchFamily="34" charset="0"/>
      <p:regular r:id="rId40"/>
      <p:bold r:id="rId41"/>
    </p:embeddedFont>
    <p:embeddedFont>
      <p:font typeface="FlandersArtSans-Light" panose="00000400000000000000" pitchFamily="2" charset="0"/>
      <p:regular r:id="rId42"/>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e Kinds" initials="AK" lastIdx="2" clrIdx="0">
    <p:extLst>
      <p:ext uri="{19B8F6BF-5375-455C-9EA6-DF929625EA0E}">
        <p15:presenceInfo xmlns:p15="http://schemas.microsoft.com/office/powerpoint/2012/main" userId="S-1-5-21-1757981266-220523388-839522115-87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545" autoAdjust="0"/>
  </p:normalViewPr>
  <p:slideViewPr>
    <p:cSldViewPr snapToGrid="0">
      <p:cViewPr varScale="1">
        <p:scale>
          <a:sx n="61" d="100"/>
          <a:sy n="61" d="100"/>
        </p:scale>
        <p:origin x="1450" y="77"/>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kinds\Documents\VALDUVIS%20II\Publicatie\Figuren\Kopie%20van%20OntwerpSTER%20-%20PAPER%20(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kinds\Documents\Benthis%20interviews\Grafieken.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kinds\Documents\VALDUVIS%20II\Publicatie\Figuren\Kopie%20van%20OntwerpSTER%20-%20PAPER%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4"/>
          <c:order val="14"/>
          <c:tx>
            <c:v>weights</c:v>
          </c:tx>
          <c:spPr>
            <a:noFill/>
            <a:ln w="12700">
              <a:noFill/>
            </a:ln>
          </c:spPr>
          <c:dPt>
            <c:idx val="0"/>
            <c:bubble3D val="0"/>
            <c:spPr>
              <a:noFill/>
              <a:ln w="12700">
                <a:noFill/>
              </a:ln>
              <a:effectLst/>
            </c:spPr>
          </c:dPt>
          <c:dPt>
            <c:idx val="1"/>
            <c:bubble3D val="0"/>
            <c:spPr>
              <a:noFill/>
              <a:ln w="12700">
                <a:noFill/>
              </a:ln>
              <a:effectLst/>
            </c:spPr>
          </c:dPt>
          <c:dPt>
            <c:idx val="2"/>
            <c:bubble3D val="0"/>
            <c:spPr>
              <a:noFill/>
              <a:ln w="12700">
                <a:noFill/>
              </a:ln>
              <a:effectLst/>
            </c:spPr>
          </c:dPt>
          <c:dPt>
            <c:idx val="3"/>
            <c:bubble3D val="0"/>
            <c:spPr>
              <a:noFill/>
              <a:ln w="12700">
                <a:noFill/>
              </a:ln>
              <a:effectLst/>
            </c:spPr>
          </c:dPt>
          <c:dPt>
            <c:idx val="4"/>
            <c:bubble3D val="0"/>
            <c:spPr>
              <a:noFill/>
              <a:ln w="12700">
                <a:noFill/>
              </a:ln>
              <a:effectLst/>
            </c:spPr>
          </c:dPt>
          <c:dPt>
            <c:idx val="5"/>
            <c:bubble3D val="0"/>
            <c:spPr>
              <a:noFill/>
              <a:ln w="12700">
                <a:noFill/>
              </a:ln>
              <a:effectLst/>
            </c:spPr>
          </c:dPt>
          <c:dPt>
            <c:idx val="6"/>
            <c:bubble3D val="0"/>
            <c:spPr>
              <a:noFill/>
              <a:ln w="12700">
                <a:noFill/>
              </a:ln>
              <a:effectLst/>
            </c:spPr>
          </c:dPt>
          <c:dPt>
            <c:idx val="7"/>
            <c:bubble3D val="0"/>
            <c:spPr>
              <a:noFill/>
              <a:ln w="12700">
                <a:noFill/>
              </a:ln>
              <a:effectLst/>
            </c:spPr>
          </c:dPt>
          <c:dPt>
            <c:idx val="8"/>
            <c:bubble3D val="0"/>
            <c:spPr>
              <a:noFill/>
              <a:ln w="12700">
                <a:noFill/>
              </a:ln>
              <a:effectLst/>
            </c:spPr>
          </c:dPt>
          <c:dPt>
            <c:idx val="9"/>
            <c:bubble3D val="0"/>
            <c:spPr>
              <a:noFill/>
              <a:ln w="12700">
                <a:noFill/>
              </a:ln>
              <a:effectLst/>
            </c:spPr>
          </c:dPt>
          <c:dPt>
            <c:idx val="10"/>
            <c:bubble3D val="0"/>
            <c:spPr>
              <a:noFill/>
              <a:ln w="12700">
                <a:noFill/>
              </a:ln>
              <a:effectLst/>
            </c:spPr>
          </c:dPt>
          <c:dPt>
            <c:idx val="11"/>
            <c:bubble3D val="0"/>
            <c:spPr>
              <a:noFill/>
              <a:ln w="12700">
                <a:noFill/>
              </a:ln>
              <a:effectLst/>
            </c:spPr>
          </c:dPt>
          <c:dPt>
            <c:idx val="12"/>
            <c:bubble3D val="0"/>
            <c:spPr>
              <a:noFill/>
              <a:ln w="12700">
                <a:noFill/>
              </a:ln>
              <a:effectLst/>
            </c:spPr>
          </c:dPt>
          <c:dPt>
            <c:idx val="13"/>
            <c:bubble3D val="0"/>
            <c:spPr>
              <a:noFill/>
              <a:ln w="12700">
                <a:noFill/>
              </a:ln>
              <a:effectLst/>
            </c:spPr>
          </c:dPt>
          <c:dLbls>
            <c:dLbl>
              <c:idx val="3"/>
              <c:layout/>
              <c:tx>
                <c:rich>
                  <a:bodyPr/>
                  <a:lstStyle/>
                  <a:p>
                    <a:r>
                      <a:rPr lang="en-US"/>
                      <a:t>Stock status</a:t>
                    </a:r>
                  </a:p>
                </c:rich>
              </c:tx>
              <c:dLblPos val="outEnd"/>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2.12585034013598E-3"/>
                  <c:y val="-7.2621641249092199E-3"/>
                </c:manualLayout>
              </c:layout>
              <c:tx>
                <c:rich>
                  <a:bodyPr/>
                  <a:lstStyle/>
                  <a:p>
                    <a:r>
                      <a:rPr lang="en-US"/>
                      <a:t>Retained</a:t>
                    </a:r>
                    <a:r>
                      <a:rPr lang="en-US" baseline="0"/>
                      <a:t> species</a:t>
                    </a:r>
                    <a:endParaRPr lang="en-US"/>
                  </a:p>
                </c:rich>
              </c:tx>
              <c:dLblPos val="bestFi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nl-BE"/>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Blad1!$G$6:$G$19</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ser>
        <c:dLbls>
          <c:showLegendKey val="0"/>
          <c:showVal val="0"/>
          <c:showCatName val="0"/>
          <c:showSerName val="0"/>
          <c:showPercent val="0"/>
          <c:showBubbleSize val="0"/>
          <c:showLeaderLines val="1"/>
        </c:dLbls>
        <c:firstSliceAng val="0"/>
      </c:pieChart>
      <c:radarChart>
        <c:radarStyle val="filled"/>
        <c:varyColors val="0"/>
        <c:ser>
          <c:idx val="0"/>
          <c:order val="0"/>
          <c:tx>
            <c:strRef>
              <c:f>Blad1!$K$6</c:f>
              <c:strCache>
                <c:ptCount val="1"/>
                <c:pt idx="0">
                  <c:v>Profitability</c:v>
                </c:pt>
              </c:strCache>
            </c:strRef>
          </c:tx>
          <c:spPr>
            <a:solidFill>
              <a:srgbClr val="FFFF00">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Blad1!$L$6:$NH$6</c:f>
              <c:numCache>
                <c:formatCode>General</c:formatCode>
                <c:ptCount val="361"/>
                <c:pt idx="0">
                  <c:v>38</c:v>
                </c:pt>
                <c:pt idx="1">
                  <c:v>38</c:v>
                </c:pt>
                <c:pt idx="2">
                  <c:v>38</c:v>
                </c:pt>
                <c:pt idx="3">
                  <c:v>38</c:v>
                </c:pt>
                <c:pt idx="4">
                  <c:v>38</c:v>
                </c:pt>
                <c:pt idx="5">
                  <c:v>38</c:v>
                </c:pt>
                <c:pt idx="6">
                  <c:v>38</c:v>
                </c:pt>
                <c:pt idx="7">
                  <c:v>38</c:v>
                </c:pt>
                <c:pt idx="8">
                  <c:v>38</c:v>
                </c:pt>
                <c:pt idx="9">
                  <c:v>38</c:v>
                </c:pt>
                <c:pt idx="10">
                  <c:v>38</c:v>
                </c:pt>
                <c:pt idx="11">
                  <c:v>38</c:v>
                </c:pt>
                <c:pt idx="12">
                  <c:v>38</c:v>
                </c:pt>
                <c:pt idx="13">
                  <c:v>38</c:v>
                </c:pt>
                <c:pt idx="14">
                  <c:v>38</c:v>
                </c:pt>
                <c:pt idx="15">
                  <c:v>38</c:v>
                </c:pt>
                <c:pt idx="16">
                  <c:v>38</c:v>
                </c:pt>
                <c:pt idx="17">
                  <c:v>38</c:v>
                </c:pt>
                <c:pt idx="18">
                  <c:v>38</c:v>
                </c:pt>
                <c:pt idx="19">
                  <c:v>38</c:v>
                </c:pt>
                <c:pt idx="20">
                  <c:v>38</c:v>
                </c:pt>
                <c:pt idx="21">
                  <c:v>38</c:v>
                </c:pt>
                <c:pt idx="22">
                  <c:v>38</c:v>
                </c:pt>
                <c:pt idx="23">
                  <c:v>38</c:v>
                </c:pt>
                <c:pt idx="24">
                  <c:v>38</c:v>
                </c:pt>
                <c:pt idx="25">
                  <c:v>38</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
          <c:order val="1"/>
          <c:tx>
            <c:strRef>
              <c:f>Blad1!$K$7</c:f>
              <c:strCache>
                <c:ptCount val="1"/>
                <c:pt idx="0">
                  <c:v>Fishing effort</c:v>
                </c:pt>
              </c:strCache>
            </c:strRef>
          </c:tx>
          <c:spPr>
            <a:solidFill>
              <a:srgbClr val="FFCC00">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Blad1!$L$7:$NH$7</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
          <c:order val="2"/>
          <c:tx>
            <c:strRef>
              <c:f>Blad1!$K$8</c:f>
              <c:strCache>
                <c:ptCount val="1"/>
                <c:pt idx="0">
                  <c:v>Financial stability</c:v>
                </c:pt>
              </c:strCache>
            </c:strRef>
          </c:tx>
          <c:spPr>
            <a:solidFill>
              <a:srgbClr val="FFCC66">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Blad1!$L$8:$NH$8</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30</c:v>
                </c:pt>
                <c:pt idx="53">
                  <c:v>30</c:v>
                </c:pt>
                <c:pt idx="54">
                  <c:v>30</c:v>
                </c:pt>
                <c:pt idx="55">
                  <c:v>30</c:v>
                </c:pt>
                <c:pt idx="56">
                  <c:v>30</c:v>
                </c:pt>
                <c:pt idx="57">
                  <c:v>30</c:v>
                </c:pt>
                <c:pt idx="58">
                  <c:v>30</c:v>
                </c:pt>
                <c:pt idx="59">
                  <c:v>30</c:v>
                </c:pt>
                <c:pt idx="60">
                  <c:v>30</c:v>
                </c:pt>
                <c:pt idx="61">
                  <c:v>30</c:v>
                </c:pt>
                <c:pt idx="62">
                  <c:v>30</c:v>
                </c:pt>
                <c:pt idx="63">
                  <c:v>30</c:v>
                </c:pt>
                <c:pt idx="64">
                  <c:v>30</c:v>
                </c:pt>
                <c:pt idx="65">
                  <c:v>30</c:v>
                </c:pt>
                <c:pt idx="66">
                  <c:v>30</c:v>
                </c:pt>
                <c:pt idx="67">
                  <c:v>30</c:v>
                </c:pt>
                <c:pt idx="68">
                  <c:v>30</c:v>
                </c:pt>
                <c:pt idx="69">
                  <c:v>30</c:v>
                </c:pt>
                <c:pt idx="70">
                  <c:v>30</c:v>
                </c:pt>
                <c:pt idx="71">
                  <c:v>30</c:v>
                </c:pt>
                <c:pt idx="72">
                  <c:v>30</c:v>
                </c:pt>
                <c:pt idx="73">
                  <c:v>30</c:v>
                </c:pt>
                <c:pt idx="74">
                  <c:v>30</c:v>
                </c:pt>
                <c:pt idx="75">
                  <c:v>30</c:v>
                </c:pt>
                <c:pt idx="76">
                  <c:v>30</c:v>
                </c:pt>
                <c:pt idx="77">
                  <c:v>30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3"/>
          <c:order val="3"/>
          <c:tx>
            <c:strRef>
              <c:f>Blad1!$K$9</c:f>
              <c:strCache>
                <c:ptCount val="1"/>
                <c:pt idx="0">
                  <c:v>Fish stock</c:v>
                </c:pt>
              </c:strCache>
            </c:strRef>
          </c:tx>
          <c:spPr>
            <a:solidFill>
              <a:srgbClr val="CCFF33">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Blad1!$L$9:$NH$9</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91</c:v>
                </c:pt>
                <c:pt idx="79">
                  <c:v>91</c:v>
                </c:pt>
                <c:pt idx="80">
                  <c:v>91</c:v>
                </c:pt>
                <c:pt idx="81">
                  <c:v>91</c:v>
                </c:pt>
                <c:pt idx="82">
                  <c:v>91</c:v>
                </c:pt>
                <c:pt idx="83">
                  <c:v>91</c:v>
                </c:pt>
                <c:pt idx="84">
                  <c:v>91</c:v>
                </c:pt>
                <c:pt idx="85">
                  <c:v>91</c:v>
                </c:pt>
                <c:pt idx="86">
                  <c:v>91</c:v>
                </c:pt>
                <c:pt idx="87">
                  <c:v>91</c:v>
                </c:pt>
                <c:pt idx="88">
                  <c:v>91</c:v>
                </c:pt>
                <c:pt idx="89">
                  <c:v>91</c:v>
                </c:pt>
                <c:pt idx="90">
                  <c:v>91</c:v>
                </c:pt>
                <c:pt idx="91">
                  <c:v>91</c:v>
                </c:pt>
                <c:pt idx="92">
                  <c:v>91</c:v>
                </c:pt>
                <c:pt idx="93">
                  <c:v>91</c:v>
                </c:pt>
                <c:pt idx="94">
                  <c:v>91</c:v>
                </c:pt>
                <c:pt idx="95">
                  <c:v>91</c:v>
                </c:pt>
                <c:pt idx="96">
                  <c:v>91</c:v>
                </c:pt>
                <c:pt idx="97">
                  <c:v>91</c:v>
                </c:pt>
                <c:pt idx="98">
                  <c:v>91</c:v>
                </c:pt>
                <c:pt idx="99">
                  <c:v>91</c:v>
                </c:pt>
                <c:pt idx="100">
                  <c:v>91</c:v>
                </c:pt>
                <c:pt idx="101">
                  <c:v>91</c:v>
                </c:pt>
                <c:pt idx="102">
                  <c:v>91</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4"/>
          <c:order val="4"/>
          <c:tx>
            <c:strRef>
              <c:f>Blad1!$K$10</c:f>
              <c:strCache>
                <c:ptCount val="1"/>
                <c:pt idx="0">
                  <c:v>Vulnerability</c:v>
                </c:pt>
              </c:strCache>
            </c:strRef>
          </c:tx>
          <c:spPr>
            <a:solidFill>
              <a:srgbClr val="99FF33">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Blad1!$L$10:$NH$10</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5"/>
          <c:order val="5"/>
          <c:tx>
            <c:strRef>
              <c:f>Blad1!$K$11</c:f>
              <c:strCache>
                <c:ptCount val="1"/>
                <c:pt idx="0">
                  <c:v>Season</c:v>
                </c:pt>
              </c:strCache>
            </c:strRef>
          </c:tx>
          <c:spPr>
            <a:solidFill>
              <a:srgbClr val="66FF33">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Blad1!$L$11:$NH$11</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52</c:v>
                </c:pt>
                <c:pt idx="130">
                  <c:v>52</c:v>
                </c:pt>
                <c:pt idx="131">
                  <c:v>52</c:v>
                </c:pt>
                <c:pt idx="132">
                  <c:v>52</c:v>
                </c:pt>
                <c:pt idx="133">
                  <c:v>52</c:v>
                </c:pt>
                <c:pt idx="134">
                  <c:v>52</c:v>
                </c:pt>
                <c:pt idx="135">
                  <c:v>52</c:v>
                </c:pt>
                <c:pt idx="136">
                  <c:v>52</c:v>
                </c:pt>
                <c:pt idx="137">
                  <c:v>52</c:v>
                </c:pt>
                <c:pt idx="138">
                  <c:v>52</c:v>
                </c:pt>
                <c:pt idx="139">
                  <c:v>52</c:v>
                </c:pt>
                <c:pt idx="140">
                  <c:v>52</c:v>
                </c:pt>
                <c:pt idx="141">
                  <c:v>52</c:v>
                </c:pt>
                <c:pt idx="142">
                  <c:v>52</c:v>
                </c:pt>
                <c:pt idx="143">
                  <c:v>52</c:v>
                </c:pt>
                <c:pt idx="144">
                  <c:v>52</c:v>
                </c:pt>
                <c:pt idx="145">
                  <c:v>52</c:v>
                </c:pt>
                <c:pt idx="146">
                  <c:v>52</c:v>
                </c:pt>
                <c:pt idx="147">
                  <c:v>52</c:v>
                </c:pt>
                <c:pt idx="148">
                  <c:v>52</c:v>
                </c:pt>
                <c:pt idx="149">
                  <c:v>52</c:v>
                </c:pt>
                <c:pt idx="150">
                  <c:v>52</c:v>
                </c:pt>
                <c:pt idx="151">
                  <c:v>52</c:v>
                </c:pt>
                <c:pt idx="152">
                  <c:v>52</c:v>
                </c:pt>
                <c:pt idx="153">
                  <c:v>52</c:v>
                </c:pt>
                <c:pt idx="154">
                  <c:v>52</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6"/>
          <c:order val="6"/>
          <c:tx>
            <c:strRef>
              <c:f>Blad1!$K$12</c:f>
              <c:strCache>
                <c:ptCount val="1"/>
                <c:pt idx="0">
                  <c:v>Fishing pressure</c:v>
                </c:pt>
              </c:strCache>
            </c:strRef>
          </c:tx>
          <c:spPr>
            <a:solidFill>
              <a:srgbClr val="33CC33">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Blad1!$L$12:$NH$12</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7"/>
          <c:order val="7"/>
          <c:tx>
            <c:strRef>
              <c:f>Blad1!$K$13</c:f>
              <c:strCache>
                <c:ptCount val="1"/>
                <c:pt idx="0">
                  <c:v>Discards</c:v>
                </c:pt>
              </c:strCache>
            </c:strRef>
          </c:tx>
          <c:spPr>
            <a:solidFill>
              <a:srgbClr val="009900">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Blad1!$L$13:$NH$13</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39</c:v>
                </c:pt>
                <c:pt idx="181">
                  <c:v>39</c:v>
                </c:pt>
                <c:pt idx="182">
                  <c:v>39</c:v>
                </c:pt>
                <c:pt idx="183">
                  <c:v>39</c:v>
                </c:pt>
                <c:pt idx="184">
                  <c:v>39</c:v>
                </c:pt>
                <c:pt idx="185">
                  <c:v>39</c:v>
                </c:pt>
                <c:pt idx="186">
                  <c:v>39</c:v>
                </c:pt>
                <c:pt idx="187">
                  <c:v>39</c:v>
                </c:pt>
                <c:pt idx="188">
                  <c:v>39</c:v>
                </c:pt>
                <c:pt idx="189">
                  <c:v>39</c:v>
                </c:pt>
                <c:pt idx="190">
                  <c:v>39</c:v>
                </c:pt>
                <c:pt idx="191">
                  <c:v>39</c:v>
                </c:pt>
                <c:pt idx="192">
                  <c:v>39</c:v>
                </c:pt>
                <c:pt idx="193">
                  <c:v>39</c:v>
                </c:pt>
                <c:pt idx="194">
                  <c:v>39</c:v>
                </c:pt>
                <c:pt idx="195">
                  <c:v>39</c:v>
                </c:pt>
                <c:pt idx="196">
                  <c:v>39</c:v>
                </c:pt>
                <c:pt idx="197">
                  <c:v>39</c:v>
                </c:pt>
                <c:pt idx="198">
                  <c:v>39</c:v>
                </c:pt>
                <c:pt idx="199">
                  <c:v>39</c:v>
                </c:pt>
                <c:pt idx="200">
                  <c:v>39</c:v>
                </c:pt>
                <c:pt idx="201">
                  <c:v>39</c:v>
                </c:pt>
                <c:pt idx="202">
                  <c:v>39</c:v>
                </c:pt>
                <c:pt idx="203">
                  <c:v>39</c:v>
                </c:pt>
                <c:pt idx="204">
                  <c:v>39</c:v>
                </c:pt>
                <c:pt idx="205">
                  <c:v>39</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8"/>
          <c:order val="8"/>
          <c:tx>
            <c:strRef>
              <c:f>Blad1!$K$14</c:f>
              <c:strCache>
                <c:ptCount val="1"/>
                <c:pt idx="0">
                  <c:v>Bottom impact</c:v>
                </c:pt>
              </c:strCache>
            </c:strRef>
          </c:tx>
          <c:spPr>
            <a:solidFill>
              <a:srgbClr val="669900">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Blad1!$L$14:$NH$14</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79</c:v>
                </c:pt>
                <c:pt idx="207">
                  <c:v>79</c:v>
                </c:pt>
                <c:pt idx="208">
                  <c:v>79</c:v>
                </c:pt>
                <c:pt idx="209">
                  <c:v>79</c:v>
                </c:pt>
                <c:pt idx="210">
                  <c:v>79</c:v>
                </c:pt>
                <c:pt idx="211">
                  <c:v>79</c:v>
                </c:pt>
                <c:pt idx="212">
                  <c:v>79</c:v>
                </c:pt>
                <c:pt idx="213">
                  <c:v>79</c:v>
                </c:pt>
                <c:pt idx="214">
                  <c:v>79</c:v>
                </c:pt>
                <c:pt idx="215">
                  <c:v>79</c:v>
                </c:pt>
                <c:pt idx="216">
                  <c:v>79</c:v>
                </c:pt>
                <c:pt idx="217">
                  <c:v>79</c:v>
                </c:pt>
                <c:pt idx="218">
                  <c:v>79</c:v>
                </c:pt>
                <c:pt idx="219">
                  <c:v>79</c:v>
                </c:pt>
                <c:pt idx="220">
                  <c:v>79</c:v>
                </c:pt>
                <c:pt idx="221">
                  <c:v>79</c:v>
                </c:pt>
                <c:pt idx="222">
                  <c:v>79</c:v>
                </c:pt>
                <c:pt idx="223">
                  <c:v>79</c:v>
                </c:pt>
                <c:pt idx="224">
                  <c:v>79</c:v>
                </c:pt>
                <c:pt idx="225">
                  <c:v>79</c:v>
                </c:pt>
                <c:pt idx="226">
                  <c:v>79</c:v>
                </c:pt>
                <c:pt idx="227">
                  <c:v>79</c:v>
                </c:pt>
                <c:pt idx="228">
                  <c:v>79</c:v>
                </c:pt>
                <c:pt idx="229">
                  <c:v>79</c:v>
                </c:pt>
                <c:pt idx="230">
                  <c:v>79</c:v>
                </c:pt>
                <c:pt idx="231">
                  <c:v>79</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9"/>
          <c:order val="9"/>
          <c:tx>
            <c:strRef>
              <c:f>Blad1!$K$15</c:f>
              <c:strCache>
                <c:ptCount val="1"/>
                <c:pt idx="0">
                  <c:v>Fuel efficiency</c:v>
                </c:pt>
              </c:strCache>
            </c:strRef>
          </c:tx>
          <c:spPr>
            <a:solidFill>
              <a:srgbClr val="99CC00">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Blad1!$L$15:$NH$15</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74</c:v>
                </c:pt>
                <c:pt idx="233">
                  <c:v>74</c:v>
                </c:pt>
                <c:pt idx="234">
                  <c:v>74</c:v>
                </c:pt>
                <c:pt idx="235">
                  <c:v>74</c:v>
                </c:pt>
                <c:pt idx="236">
                  <c:v>74</c:v>
                </c:pt>
                <c:pt idx="237">
                  <c:v>74</c:v>
                </c:pt>
                <c:pt idx="238">
                  <c:v>74</c:v>
                </c:pt>
                <c:pt idx="239">
                  <c:v>74</c:v>
                </c:pt>
                <c:pt idx="240">
                  <c:v>74</c:v>
                </c:pt>
                <c:pt idx="241">
                  <c:v>74</c:v>
                </c:pt>
                <c:pt idx="242">
                  <c:v>74</c:v>
                </c:pt>
                <c:pt idx="243">
                  <c:v>74</c:v>
                </c:pt>
                <c:pt idx="244">
                  <c:v>74</c:v>
                </c:pt>
                <c:pt idx="245">
                  <c:v>74</c:v>
                </c:pt>
                <c:pt idx="246">
                  <c:v>74</c:v>
                </c:pt>
                <c:pt idx="247">
                  <c:v>74</c:v>
                </c:pt>
                <c:pt idx="248">
                  <c:v>74</c:v>
                </c:pt>
                <c:pt idx="249">
                  <c:v>74</c:v>
                </c:pt>
                <c:pt idx="250">
                  <c:v>74</c:v>
                </c:pt>
                <c:pt idx="251">
                  <c:v>74</c:v>
                </c:pt>
                <c:pt idx="252">
                  <c:v>74</c:v>
                </c:pt>
                <c:pt idx="253">
                  <c:v>74</c:v>
                </c:pt>
                <c:pt idx="254">
                  <c:v>74</c:v>
                </c:pt>
                <c:pt idx="255">
                  <c:v>74</c:v>
                </c:pt>
                <c:pt idx="256">
                  <c:v>74</c:v>
                </c:pt>
                <c:pt idx="257">
                  <c:v>74</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0"/>
          <c:order val="10"/>
          <c:tx>
            <c:strRef>
              <c:f>Blad1!$K$16</c:f>
              <c:strCache>
                <c:ptCount val="1"/>
                <c:pt idx="0">
                  <c:v>Adaptations low impact fishery</c:v>
                </c:pt>
              </c:strCache>
            </c:strRef>
          </c:tx>
          <c:spPr>
            <a:solidFill>
              <a:srgbClr val="CCCC00">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Blad1!$L$16:$NH$16</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57</c:v>
                </c:pt>
                <c:pt idx="259">
                  <c:v>57</c:v>
                </c:pt>
                <c:pt idx="260">
                  <c:v>57</c:v>
                </c:pt>
                <c:pt idx="261">
                  <c:v>57</c:v>
                </c:pt>
                <c:pt idx="262">
                  <c:v>57</c:v>
                </c:pt>
                <c:pt idx="263">
                  <c:v>57</c:v>
                </c:pt>
                <c:pt idx="264">
                  <c:v>57</c:v>
                </c:pt>
                <c:pt idx="265">
                  <c:v>57</c:v>
                </c:pt>
                <c:pt idx="266">
                  <c:v>57</c:v>
                </c:pt>
                <c:pt idx="267">
                  <c:v>57</c:v>
                </c:pt>
                <c:pt idx="268">
                  <c:v>57</c:v>
                </c:pt>
                <c:pt idx="269">
                  <c:v>57</c:v>
                </c:pt>
                <c:pt idx="270">
                  <c:v>57</c:v>
                </c:pt>
                <c:pt idx="271">
                  <c:v>57</c:v>
                </c:pt>
                <c:pt idx="272">
                  <c:v>57</c:v>
                </c:pt>
                <c:pt idx="273">
                  <c:v>57</c:v>
                </c:pt>
                <c:pt idx="274">
                  <c:v>57</c:v>
                </c:pt>
                <c:pt idx="275">
                  <c:v>57</c:v>
                </c:pt>
                <c:pt idx="276">
                  <c:v>57</c:v>
                </c:pt>
                <c:pt idx="277">
                  <c:v>57</c:v>
                </c:pt>
                <c:pt idx="278">
                  <c:v>57</c:v>
                </c:pt>
                <c:pt idx="279">
                  <c:v>57</c:v>
                </c:pt>
                <c:pt idx="280">
                  <c:v>57</c:v>
                </c:pt>
                <c:pt idx="281">
                  <c:v>57</c:v>
                </c:pt>
                <c:pt idx="282">
                  <c:v>57</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1"/>
          <c:order val="11"/>
          <c:tx>
            <c:strRef>
              <c:f>Blad1!$K$17</c:f>
              <c:strCache>
                <c:ptCount val="1"/>
                <c:pt idx="0">
                  <c:v>Safety</c:v>
                </c:pt>
              </c:strCache>
            </c:strRef>
          </c:tx>
          <c:spPr>
            <a:solidFill>
              <a:srgbClr val="CCCCFF">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Blad1!$L$17:$NH$17</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2"/>
          <c:order val="12"/>
          <c:tx>
            <c:strRef>
              <c:f>Blad1!$K$18</c:f>
              <c:strCache>
                <c:ptCount val="1"/>
                <c:pt idx="0">
                  <c:v>Animal welfare</c:v>
                </c:pt>
              </c:strCache>
            </c:strRef>
          </c:tx>
          <c:spPr>
            <a:solidFill>
              <a:srgbClr val="3399FF">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Blad1!$L$18:$NH$18</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3"/>
          <c:order val="13"/>
          <c:tx>
            <c:strRef>
              <c:f>Blad1!$K$19</c:f>
              <c:strCache>
                <c:ptCount val="1"/>
                <c:pt idx="0">
                  <c:v>Remuneration</c:v>
                </c:pt>
              </c:strCache>
            </c:strRef>
          </c:tx>
          <c:spPr>
            <a:solidFill>
              <a:srgbClr val="0066FF">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Blad1!$L$19:$NH$19</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numCache>
            </c:numRef>
          </c:val>
        </c:ser>
        <c:ser>
          <c:idx val="15"/>
          <c:order val="15"/>
          <c:tx>
            <c:strRef>
              <c:f>Blad1!$K$20</c:f>
              <c:strCache>
                <c:ptCount val="1"/>
                <c:pt idx="0">
                  <c:v>Profitability</c:v>
                </c:pt>
              </c:strCache>
            </c:strRef>
          </c:tx>
          <c:spPr>
            <a:noFill/>
            <a:ln w="9525">
              <a:solidFill>
                <a:schemeClr val="tx1">
                  <a:lumMod val="50000"/>
                  <a:lumOff val="50000"/>
                </a:schemeClr>
              </a:solidFill>
            </a:ln>
            <a:effectLst/>
          </c:spPr>
          <c:val>
            <c:numRef>
              <c:f>Blad1!$L$20:$NH$20</c:f>
              <c:numCache>
                <c:formatCode>General</c:formatCode>
                <c:ptCount val="361"/>
                <c:pt idx="0">
                  <c:v>48</c:v>
                </c:pt>
                <c:pt idx="1">
                  <c:v>48</c:v>
                </c:pt>
                <c:pt idx="2">
                  <c:v>48</c:v>
                </c:pt>
                <c:pt idx="3">
                  <c:v>48</c:v>
                </c:pt>
                <c:pt idx="4">
                  <c:v>48</c:v>
                </c:pt>
                <c:pt idx="5">
                  <c:v>48</c:v>
                </c:pt>
                <c:pt idx="6">
                  <c:v>48</c:v>
                </c:pt>
                <c:pt idx="7">
                  <c:v>48</c:v>
                </c:pt>
                <c:pt idx="8">
                  <c:v>48</c:v>
                </c:pt>
                <c:pt idx="9">
                  <c:v>48</c:v>
                </c:pt>
                <c:pt idx="10">
                  <c:v>48</c:v>
                </c:pt>
                <c:pt idx="11">
                  <c:v>48</c:v>
                </c:pt>
                <c:pt idx="12">
                  <c:v>48</c:v>
                </c:pt>
                <c:pt idx="13">
                  <c:v>48</c:v>
                </c:pt>
                <c:pt idx="14">
                  <c:v>48</c:v>
                </c:pt>
                <c:pt idx="15">
                  <c:v>48</c:v>
                </c:pt>
                <c:pt idx="16">
                  <c:v>48</c:v>
                </c:pt>
                <c:pt idx="17">
                  <c:v>48</c:v>
                </c:pt>
                <c:pt idx="18">
                  <c:v>48</c:v>
                </c:pt>
                <c:pt idx="19">
                  <c:v>48</c:v>
                </c:pt>
                <c:pt idx="20">
                  <c:v>48</c:v>
                </c:pt>
                <c:pt idx="21">
                  <c:v>48</c:v>
                </c:pt>
                <c:pt idx="22">
                  <c:v>48</c:v>
                </c:pt>
                <c:pt idx="23">
                  <c:v>48</c:v>
                </c:pt>
                <c:pt idx="24">
                  <c:v>48</c:v>
                </c:pt>
                <c:pt idx="25">
                  <c:v>48</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6"/>
          <c:order val="16"/>
          <c:tx>
            <c:strRef>
              <c:f>Blad1!$K$21</c:f>
              <c:strCache>
                <c:ptCount val="1"/>
                <c:pt idx="0">
                  <c:v>Fishing effort</c:v>
                </c:pt>
              </c:strCache>
            </c:strRef>
          </c:tx>
          <c:spPr>
            <a:solidFill>
              <a:schemeClr val="accent5">
                <a:lumMod val="80000"/>
                <a:lumOff val="20000"/>
              </a:schemeClr>
            </a:solidFill>
            <a:ln w="25400">
              <a:noFill/>
            </a:ln>
            <a:effectLst/>
          </c:spPr>
          <c:val>
            <c:numRef>
              <c:f>Blad1!$L$21:$NH$21</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7"/>
          <c:order val="17"/>
          <c:tx>
            <c:strRef>
              <c:f>Blad1!$K$22</c:f>
              <c:strCache>
                <c:ptCount val="1"/>
                <c:pt idx="0">
                  <c:v>Financial stability</c:v>
                </c:pt>
              </c:strCache>
            </c:strRef>
          </c:tx>
          <c:spPr>
            <a:noFill/>
            <a:ln w="9525">
              <a:solidFill>
                <a:schemeClr val="tx1">
                  <a:lumMod val="50000"/>
                  <a:lumOff val="50000"/>
                </a:schemeClr>
              </a:solidFill>
            </a:ln>
            <a:effectLst/>
          </c:spPr>
          <c:val>
            <c:numRef>
              <c:f>Blad1!$L$22:$NH$22</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59</c:v>
                </c:pt>
                <c:pt idx="53">
                  <c:v>59</c:v>
                </c:pt>
                <c:pt idx="54">
                  <c:v>59</c:v>
                </c:pt>
                <c:pt idx="55">
                  <c:v>59</c:v>
                </c:pt>
                <c:pt idx="56">
                  <c:v>59</c:v>
                </c:pt>
                <c:pt idx="57">
                  <c:v>59</c:v>
                </c:pt>
                <c:pt idx="58">
                  <c:v>59</c:v>
                </c:pt>
                <c:pt idx="59">
                  <c:v>59</c:v>
                </c:pt>
                <c:pt idx="60">
                  <c:v>59</c:v>
                </c:pt>
                <c:pt idx="61">
                  <c:v>59</c:v>
                </c:pt>
                <c:pt idx="62">
                  <c:v>59</c:v>
                </c:pt>
                <c:pt idx="63">
                  <c:v>59</c:v>
                </c:pt>
                <c:pt idx="64">
                  <c:v>59</c:v>
                </c:pt>
                <c:pt idx="65">
                  <c:v>59</c:v>
                </c:pt>
                <c:pt idx="66">
                  <c:v>59</c:v>
                </c:pt>
                <c:pt idx="67">
                  <c:v>59</c:v>
                </c:pt>
                <c:pt idx="68">
                  <c:v>59</c:v>
                </c:pt>
                <c:pt idx="69">
                  <c:v>59</c:v>
                </c:pt>
                <c:pt idx="70">
                  <c:v>59</c:v>
                </c:pt>
                <c:pt idx="71">
                  <c:v>59</c:v>
                </c:pt>
                <c:pt idx="72">
                  <c:v>59</c:v>
                </c:pt>
                <c:pt idx="73">
                  <c:v>59</c:v>
                </c:pt>
                <c:pt idx="74">
                  <c:v>59</c:v>
                </c:pt>
                <c:pt idx="75">
                  <c:v>59</c:v>
                </c:pt>
                <c:pt idx="76">
                  <c:v>59</c:v>
                </c:pt>
                <c:pt idx="77">
                  <c:v>59</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8"/>
          <c:order val="18"/>
          <c:tx>
            <c:strRef>
              <c:f>Blad1!$K$23</c:f>
              <c:strCache>
                <c:ptCount val="1"/>
                <c:pt idx="0">
                  <c:v>Fish stock</c:v>
                </c:pt>
              </c:strCache>
            </c:strRef>
          </c:tx>
          <c:spPr>
            <a:noFill/>
            <a:ln w="9525">
              <a:solidFill>
                <a:schemeClr val="tx1">
                  <a:lumMod val="50000"/>
                  <a:lumOff val="50000"/>
                </a:schemeClr>
              </a:solidFill>
            </a:ln>
            <a:effectLst/>
          </c:spPr>
          <c:val>
            <c:numRef>
              <c:f>Blad1!$L$23:$NH$23</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86</c:v>
                </c:pt>
                <c:pt idx="79">
                  <c:v>86</c:v>
                </c:pt>
                <c:pt idx="80">
                  <c:v>86</c:v>
                </c:pt>
                <c:pt idx="81">
                  <c:v>86</c:v>
                </c:pt>
                <c:pt idx="82">
                  <c:v>86</c:v>
                </c:pt>
                <c:pt idx="83">
                  <c:v>86</c:v>
                </c:pt>
                <c:pt idx="84">
                  <c:v>86</c:v>
                </c:pt>
                <c:pt idx="85">
                  <c:v>86</c:v>
                </c:pt>
                <c:pt idx="86">
                  <c:v>86</c:v>
                </c:pt>
                <c:pt idx="87">
                  <c:v>86</c:v>
                </c:pt>
                <c:pt idx="88">
                  <c:v>86</c:v>
                </c:pt>
                <c:pt idx="89">
                  <c:v>86</c:v>
                </c:pt>
                <c:pt idx="90">
                  <c:v>86</c:v>
                </c:pt>
                <c:pt idx="91">
                  <c:v>86</c:v>
                </c:pt>
                <c:pt idx="92">
                  <c:v>86</c:v>
                </c:pt>
                <c:pt idx="93">
                  <c:v>86</c:v>
                </c:pt>
                <c:pt idx="94">
                  <c:v>86</c:v>
                </c:pt>
                <c:pt idx="95">
                  <c:v>86</c:v>
                </c:pt>
                <c:pt idx="96">
                  <c:v>86</c:v>
                </c:pt>
                <c:pt idx="97">
                  <c:v>86</c:v>
                </c:pt>
                <c:pt idx="98">
                  <c:v>86</c:v>
                </c:pt>
                <c:pt idx="99">
                  <c:v>86</c:v>
                </c:pt>
                <c:pt idx="100">
                  <c:v>86</c:v>
                </c:pt>
                <c:pt idx="101">
                  <c:v>86</c:v>
                </c:pt>
                <c:pt idx="102">
                  <c:v>86</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9"/>
          <c:order val="19"/>
          <c:tx>
            <c:strRef>
              <c:f>Blad1!$K$24</c:f>
              <c:strCache>
                <c:ptCount val="1"/>
                <c:pt idx="0">
                  <c:v>Vulnerability</c:v>
                </c:pt>
              </c:strCache>
            </c:strRef>
          </c:tx>
          <c:spPr>
            <a:noFill/>
            <a:ln w="9525">
              <a:solidFill>
                <a:schemeClr val="tx1">
                  <a:lumMod val="50000"/>
                  <a:lumOff val="50000"/>
                </a:schemeClr>
              </a:solidFill>
            </a:ln>
            <a:effectLst/>
          </c:spPr>
          <c:val>
            <c:numRef>
              <c:f>Blad1!$L$24:$NH$24</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47</c:v>
                </c:pt>
                <c:pt idx="104">
                  <c:v>47</c:v>
                </c:pt>
                <c:pt idx="105">
                  <c:v>47</c:v>
                </c:pt>
                <c:pt idx="106">
                  <c:v>47</c:v>
                </c:pt>
                <c:pt idx="107">
                  <c:v>47</c:v>
                </c:pt>
                <c:pt idx="108">
                  <c:v>47</c:v>
                </c:pt>
                <c:pt idx="109">
                  <c:v>47</c:v>
                </c:pt>
                <c:pt idx="110">
                  <c:v>47</c:v>
                </c:pt>
                <c:pt idx="111">
                  <c:v>47</c:v>
                </c:pt>
                <c:pt idx="112">
                  <c:v>47</c:v>
                </c:pt>
                <c:pt idx="113">
                  <c:v>47</c:v>
                </c:pt>
                <c:pt idx="114">
                  <c:v>47</c:v>
                </c:pt>
                <c:pt idx="115">
                  <c:v>47</c:v>
                </c:pt>
                <c:pt idx="116">
                  <c:v>47</c:v>
                </c:pt>
                <c:pt idx="117">
                  <c:v>47</c:v>
                </c:pt>
                <c:pt idx="118">
                  <c:v>47</c:v>
                </c:pt>
                <c:pt idx="119">
                  <c:v>47</c:v>
                </c:pt>
                <c:pt idx="120">
                  <c:v>47</c:v>
                </c:pt>
                <c:pt idx="121">
                  <c:v>47</c:v>
                </c:pt>
                <c:pt idx="122">
                  <c:v>47</c:v>
                </c:pt>
                <c:pt idx="123">
                  <c:v>47</c:v>
                </c:pt>
                <c:pt idx="124">
                  <c:v>47</c:v>
                </c:pt>
                <c:pt idx="125">
                  <c:v>47</c:v>
                </c:pt>
                <c:pt idx="126">
                  <c:v>47</c:v>
                </c:pt>
                <c:pt idx="127">
                  <c:v>47</c:v>
                </c:pt>
                <c:pt idx="128">
                  <c:v>47</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0"/>
          <c:order val="20"/>
          <c:tx>
            <c:strRef>
              <c:f>Blad1!$K$25</c:f>
              <c:strCache>
                <c:ptCount val="1"/>
                <c:pt idx="0">
                  <c:v>Season</c:v>
                </c:pt>
              </c:strCache>
            </c:strRef>
          </c:tx>
          <c:spPr>
            <a:noFill/>
            <a:ln w="9525">
              <a:solidFill>
                <a:schemeClr val="tx1">
                  <a:lumMod val="50000"/>
                  <a:lumOff val="50000"/>
                </a:schemeClr>
              </a:solidFill>
            </a:ln>
            <a:effectLst/>
          </c:spPr>
          <c:val>
            <c:numRef>
              <c:f>Blad1!$L$25:$NH$25</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71</c:v>
                </c:pt>
                <c:pt idx="130">
                  <c:v>71</c:v>
                </c:pt>
                <c:pt idx="131">
                  <c:v>71</c:v>
                </c:pt>
                <c:pt idx="132">
                  <c:v>71</c:v>
                </c:pt>
                <c:pt idx="133">
                  <c:v>71</c:v>
                </c:pt>
                <c:pt idx="134">
                  <c:v>71</c:v>
                </c:pt>
                <c:pt idx="135">
                  <c:v>71</c:v>
                </c:pt>
                <c:pt idx="136">
                  <c:v>71</c:v>
                </c:pt>
                <c:pt idx="137">
                  <c:v>71</c:v>
                </c:pt>
                <c:pt idx="138">
                  <c:v>71</c:v>
                </c:pt>
                <c:pt idx="139">
                  <c:v>71</c:v>
                </c:pt>
                <c:pt idx="140">
                  <c:v>71</c:v>
                </c:pt>
                <c:pt idx="141">
                  <c:v>71</c:v>
                </c:pt>
                <c:pt idx="142">
                  <c:v>71</c:v>
                </c:pt>
                <c:pt idx="143">
                  <c:v>71</c:v>
                </c:pt>
                <c:pt idx="144">
                  <c:v>71</c:v>
                </c:pt>
                <c:pt idx="145">
                  <c:v>71</c:v>
                </c:pt>
                <c:pt idx="146">
                  <c:v>71</c:v>
                </c:pt>
                <c:pt idx="147">
                  <c:v>71</c:v>
                </c:pt>
                <c:pt idx="148">
                  <c:v>71</c:v>
                </c:pt>
                <c:pt idx="149">
                  <c:v>71</c:v>
                </c:pt>
                <c:pt idx="150">
                  <c:v>71</c:v>
                </c:pt>
                <c:pt idx="151">
                  <c:v>71</c:v>
                </c:pt>
                <c:pt idx="152">
                  <c:v>71</c:v>
                </c:pt>
                <c:pt idx="153">
                  <c:v>71</c:v>
                </c:pt>
                <c:pt idx="154">
                  <c:v>71</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1"/>
          <c:order val="21"/>
          <c:tx>
            <c:strRef>
              <c:f>Blad1!$K$26</c:f>
              <c:strCache>
                <c:ptCount val="1"/>
                <c:pt idx="0">
                  <c:v>Fishing pressure</c:v>
                </c:pt>
              </c:strCache>
            </c:strRef>
          </c:tx>
          <c:spPr>
            <a:solidFill>
              <a:schemeClr val="accent4">
                <a:lumMod val="80000"/>
              </a:schemeClr>
            </a:solidFill>
            <a:ln w="25400">
              <a:noFill/>
            </a:ln>
            <a:effectLst/>
          </c:spPr>
          <c:val>
            <c:numRef>
              <c:f>Blad1!$L$26:$NH$26</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2"/>
          <c:order val="22"/>
          <c:tx>
            <c:strRef>
              <c:f>Blad1!$K$27</c:f>
              <c:strCache>
                <c:ptCount val="1"/>
                <c:pt idx="0">
                  <c:v>Discards</c:v>
                </c:pt>
              </c:strCache>
            </c:strRef>
          </c:tx>
          <c:spPr>
            <a:noFill/>
            <a:ln w="9525">
              <a:solidFill>
                <a:schemeClr val="tx1">
                  <a:lumMod val="50000"/>
                  <a:lumOff val="50000"/>
                </a:schemeClr>
              </a:solidFill>
            </a:ln>
            <a:effectLst/>
          </c:spPr>
          <c:val>
            <c:numRef>
              <c:f>Blad1!$L$27:$NH$27</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65</c:v>
                </c:pt>
                <c:pt idx="181">
                  <c:v>65</c:v>
                </c:pt>
                <c:pt idx="182">
                  <c:v>65</c:v>
                </c:pt>
                <c:pt idx="183">
                  <c:v>65</c:v>
                </c:pt>
                <c:pt idx="184">
                  <c:v>65</c:v>
                </c:pt>
                <c:pt idx="185">
                  <c:v>65</c:v>
                </c:pt>
                <c:pt idx="186">
                  <c:v>65</c:v>
                </c:pt>
                <c:pt idx="187">
                  <c:v>65</c:v>
                </c:pt>
                <c:pt idx="188">
                  <c:v>65</c:v>
                </c:pt>
                <c:pt idx="189">
                  <c:v>65</c:v>
                </c:pt>
                <c:pt idx="190">
                  <c:v>65</c:v>
                </c:pt>
                <c:pt idx="191">
                  <c:v>65</c:v>
                </c:pt>
                <c:pt idx="192">
                  <c:v>65</c:v>
                </c:pt>
                <c:pt idx="193">
                  <c:v>65</c:v>
                </c:pt>
                <c:pt idx="194">
                  <c:v>65</c:v>
                </c:pt>
                <c:pt idx="195">
                  <c:v>65</c:v>
                </c:pt>
                <c:pt idx="196">
                  <c:v>65</c:v>
                </c:pt>
                <c:pt idx="197">
                  <c:v>65</c:v>
                </c:pt>
                <c:pt idx="198">
                  <c:v>65</c:v>
                </c:pt>
                <c:pt idx="199">
                  <c:v>65</c:v>
                </c:pt>
                <c:pt idx="200">
                  <c:v>65</c:v>
                </c:pt>
                <c:pt idx="201">
                  <c:v>65</c:v>
                </c:pt>
                <c:pt idx="202">
                  <c:v>65</c:v>
                </c:pt>
                <c:pt idx="203">
                  <c:v>65</c:v>
                </c:pt>
                <c:pt idx="204">
                  <c:v>65</c:v>
                </c:pt>
                <c:pt idx="205">
                  <c:v>65</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3"/>
          <c:order val="23"/>
          <c:tx>
            <c:strRef>
              <c:f>Blad1!$K$28</c:f>
              <c:strCache>
                <c:ptCount val="1"/>
                <c:pt idx="0">
                  <c:v>Bottom impact</c:v>
                </c:pt>
              </c:strCache>
            </c:strRef>
          </c:tx>
          <c:spPr>
            <a:noFill/>
            <a:ln w="9525">
              <a:solidFill>
                <a:schemeClr val="tx1">
                  <a:lumMod val="50000"/>
                  <a:lumOff val="50000"/>
                </a:schemeClr>
              </a:solidFill>
            </a:ln>
            <a:effectLst/>
          </c:spPr>
          <c:val>
            <c:numRef>
              <c:f>Blad1!$L$28:$NH$28</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26</c:v>
                </c:pt>
                <c:pt idx="207">
                  <c:v>26</c:v>
                </c:pt>
                <c:pt idx="208">
                  <c:v>26</c:v>
                </c:pt>
                <c:pt idx="209">
                  <c:v>26</c:v>
                </c:pt>
                <c:pt idx="210">
                  <c:v>26</c:v>
                </c:pt>
                <c:pt idx="211">
                  <c:v>26</c:v>
                </c:pt>
                <c:pt idx="212">
                  <c:v>26</c:v>
                </c:pt>
                <c:pt idx="213">
                  <c:v>26</c:v>
                </c:pt>
                <c:pt idx="214">
                  <c:v>26</c:v>
                </c:pt>
                <c:pt idx="215">
                  <c:v>26</c:v>
                </c:pt>
                <c:pt idx="216">
                  <c:v>26</c:v>
                </c:pt>
                <c:pt idx="217">
                  <c:v>26</c:v>
                </c:pt>
                <c:pt idx="218">
                  <c:v>26</c:v>
                </c:pt>
                <c:pt idx="219">
                  <c:v>26</c:v>
                </c:pt>
                <c:pt idx="220">
                  <c:v>26</c:v>
                </c:pt>
                <c:pt idx="221">
                  <c:v>26</c:v>
                </c:pt>
                <c:pt idx="222">
                  <c:v>26</c:v>
                </c:pt>
                <c:pt idx="223">
                  <c:v>26</c:v>
                </c:pt>
                <c:pt idx="224">
                  <c:v>26</c:v>
                </c:pt>
                <c:pt idx="225">
                  <c:v>26</c:v>
                </c:pt>
                <c:pt idx="226">
                  <c:v>26</c:v>
                </c:pt>
                <c:pt idx="227">
                  <c:v>26</c:v>
                </c:pt>
                <c:pt idx="228">
                  <c:v>26</c:v>
                </c:pt>
                <c:pt idx="229">
                  <c:v>26</c:v>
                </c:pt>
                <c:pt idx="230">
                  <c:v>26</c:v>
                </c:pt>
                <c:pt idx="231">
                  <c:v>26</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4"/>
          <c:order val="24"/>
          <c:tx>
            <c:strRef>
              <c:f>Blad1!$K$29</c:f>
              <c:strCache>
                <c:ptCount val="1"/>
                <c:pt idx="0">
                  <c:v>Fuel efficiency</c:v>
                </c:pt>
              </c:strCache>
            </c:strRef>
          </c:tx>
          <c:spPr>
            <a:noFill/>
            <a:ln w="9525">
              <a:solidFill>
                <a:schemeClr val="tx1">
                  <a:lumMod val="50000"/>
                  <a:lumOff val="50000"/>
                </a:schemeClr>
              </a:solidFill>
            </a:ln>
            <a:effectLst/>
          </c:spPr>
          <c:val>
            <c:numRef>
              <c:f>Blad1!$L$29:$NH$29</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50</c:v>
                </c:pt>
                <c:pt idx="233">
                  <c:v>50</c:v>
                </c:pt>
                <c:pt idx="234">
                  <c:v>50</c:v>
                </c:pt>
                <c:pt idx="235">
                  <c:v>50</c:v>
                </c:pt>
                <c:pt idx="236">
                  <c:v>50</c:v>
                </c:pt>
                <c:pt idx="237">
                  <c:v>50</c:v>
                </c:pt>
                <c:pt idx="238">
                  <c:v>50</c:v>
                </c:pt>
                <c:pt idx="239">
                  <c:v>50</c:v>
                </c:pt>
                <c:pt idx="240">
                  <c:v>50</c:v>
                </c:pt>
                <c:pt idx="241">
                  <c:v>50</c:v>
                </c:pt>
                <c:pt idx="242">
                  <c:v>50</c:v>
                </c:pt>
                <c:pt idx="243">
                  <c:v>50</c:v>
                </c:pt>
                <c:pt idx="244">
                  <c:v>50</c:v>
                </c:pt>
                <c:pt idx="245">
                  <c:v>50</c:v>
                </c:pt>
                <c:pt idx="246">
                  <c:v>50</c:v>
                </c:pt>
                <c:pt idx="247">
                  <c:v>50</c:v>
                </c:pt>
                <c:pt idx="248">
                  <c:v>50</c:v>
                </c:pt>
                <c:pt idx="249">
                  <c:v>50</c:v>
                </c:pt>
                <c:pt idx="250">
                  <c:v>50</c:v>
                </c:pt>
                <c:pt idx="251">
                  <c:v>50</c:v>
                </c:pt>
                <c:pt idx="252">
                  <c:v>50</c:v>
                </c:pt>
                <c:pt idx="253">
                  <c:v>50</c:v>
                </c:pt>
                <c:pt idx="254">
                  <c:v>50</c:v>
                </c:pt>
                <c:pt idx="255">
                  <c:v>50</c:v>
                </c:pt>
                <c:pt idx="256">
                  <c:v>50</c:v>
                </c:pt>
                <c:pt idx="257">
                  <c:v>50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5"/>
          <c:order val="25"/>
          <c:tx>
            <c:strRef>
              <c:f>Blad1!$K$30</c:f>
              <c:strCache>
                <c:ptCount val="1"/>
                <c:pt idx="0">
                  <c:v>Adaptations low impact fishery</c:v>
                </c:pt>
              </c:strCache>
            </c:strRef>
          </c:tx>
          <c:spPr>
            <a:solidFill>
              <a:schemeClr val="accent2">
                <a:lumMod val="60000"/>
                <a:lumOff val="40000"/>
              </a:schemeClr>
            </a:solidFill>
            <a:ln w="25400">
              <a:noFill/>
            </a:ln>
            <a:effectLst/>
          </c:spPr>
          <c:val>
            <c:numRef>
              <c:f>Blad1!$L$30:$NH$30</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6"/>
          <c:order val="26"/>
          <c:tx>
            <c:strRef>
              <c:f>Blad1!$K$31</c:f>
              <c:strCache>
                <c:ptCount val="1"/>
                <c:pt idx="0">
                  <c:v>Safety</c:v>
                </c:pt>
              </c:strCache>
            </c:strRef>
          </c:tx>
          <c:spPr>
            <a:solidFill>
              <a:schemeClr val="accent3">
                <a:lumMod val="60000"/>
                <a:lumOff val="40000"/>
              </a:schemeClr>
            </a:solidFill>
            <a:ln w="25400">
              <a:noFill/>
            </a:ln>
            <a:effectLst/>
          </c:spPr>
          <c:val>
            <c:numRef>
              <c:f>Blad1!$L$31:$NH$31</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7"/>
          <c:order val="27"/>
          <c:tx>
            <c:strRef>
              <c:f>Blad1!$K$32</c:f>
              <c:strCache>
                <c:ptCount val="1"/>
                <c:pt idx="0">
                  <c:v>Animal welfare</c:v>
                </c:pt>
              </c:strCache>
            </c:strRef>
          </c:tx>
          <c:spPr>
            <a:solidFill>
              <a:schemeClr val="accent4">
                <a:lumMod val="60000"/>
                <a:lumOff val="40000"/>
              </a:schemeClr>
            </a:solidFill>
            <a:ln w="25400">
              <a:noFill/>
            </a:ln>
            <a:effectLst/>
          </c:spPr>
          <c:val>
            <c:numRef>
              <c:f>Blad1!$L$32:$NH$32</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8"/>
          <c:order val="28"/>
          <c:tx>
            <c:strRef>
              <c:f>Blad1!$K$33</c:f>
              <c:strCache>
                <c:ptCount val="1"/>
                <c:pt idx="0">
                  <c:v>Remuneration</c:v>
                </c:pt>
              </c:strCache>
            </c:strRef>
          </c:tx>
          <c:spPr>
            <a:noFill/>
            <a:ln w="9525">
              <a:solidFill>
                <a:schemeClr val="tx1">
                  <a:lumMod val="50000"/>
                  <a:lumOff val="50000"/>
                </a:schemeClr>
              </a:solidFill>
            </a:ln>
            <a:effectLst/>
          </c:spPr>
          <c:val>
            <c:numRef>
              <c:f>Blad1!$L$33:$NH$33</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47</c:v>
                </c:pt>
                <c:pt idx="336">
                  <c:v>47</c:v>
                </c:pt>
                <c:pt idx="337">
                  <c:v>47</c:v>
                </c:pt>
                <c:pt idx="338">
                  <c:v>47</c:v>
                </c:pt>
                <c:pt idx="339">
                  <c:v>47</c:v>
                </c:pt>
                <c:pt idx="340">
                  <c:v>47</c:v>
                </c:pt>
                <c:pt idx="341">
                  <c:v>47</c:v>
                </c:pt>
                <c:pt idx="342">
                  <c:v>47</c:v>
                </c:pt>
                <c:pt idx="343">
                  <c:v>47</c:v>
                </c:pt>
                <c:pt idx="344">
                  <c:v>47</c:v>
                </c:pt>
                <c:pt idx="345">
                  <c:v>47</c:v>
                </c:pt>
                <c:pt idx="346">
                  <c:v>47</c:v>
                </c:pt>
                <c:pt idx="347">
                  <c:v>47</c:v>
                </c:pt>
                <c:pt idx="348">
                  <c:v>47</c:v>
                </c:pt>
                <c:pt idx="349">
                  <c:v>47</c:v>
                </c:pt>
                <c:pt idx="350">
                  <c:v>47</c:v>
                </c:pt>
                <c:pt idx="351">
                  <c:v>47</c:v>
                </c:pt>
                <c:pt idx="352">
                  <c:v>47</c:v>
                </c:pt>
                <c:pt idx="353">
                  <c:v>47</c:v>
                </c:pt>
                <c:pt idx="354">
                  <c:v>47</c:v>
                </c:pt>
                <c:pt idx="355">
                  <c:v>47</c:v>
                </c:pt>
                <c:pt idx="356">
                  <c:v>47</c:v>
                </c:pt>
                <c:pt idx="357">
                  <c:v>47</c:v>
                </c:pt>
                <c:pt idx="358">
                  <c:v>47</c:v>
                </c:pt>
                <c:pt idx="359">
                  <c:v>47</c:v>
                </c:pt>
                <c:pt idx="360">
                  <c:v>47</c:v>
                </c:pt>
              </c:numCache>
            </c:numRef>
          </c:val>
        </c:ser>
        <c:dLbls>
          <c:showLegendKey val="0"/>
          <c:showVal val="0"/>
          <c:showCatName val="0"/>
          <c:showSerName val="0"/>
          <c:showPercent val="0"/>
          <c:showBubbleSize val="0"/>
        </c:dLbls>
        <c:axId val="403482192"/>
        <c:axId val="403479840"/>
      </c:radarChart>
      <c:catAx>
        <c:axId val="40348219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3479840"/>
        <c:crosses val="autoZero"/>
        <c:auto val="1"/>
        <c:lblAlgn val="ctr"/>
        <c:lblOffset val="100"/>
        <c:noMultiLvlLbl val="0"/>
      </c:catAx>
      <c:valAx>
        <c:axId val="403479840"/>
        <c:scaling>
          <c:orientation val="minMax"/>
          <c:max val="100"/>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nl-BE"/>
          </a:p>
        </c:txPr>
        <c:crossAx val="403482192"/>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j-lt"/>
          <a:cs typeface="Arial" panose="020B0604020202020204" pitchFamily="34" charset="0"/>
        </a:defRPr>
      </a:pPr>
      <a:endParaRPr lang="nl-B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396420356934111"/>
          <c:y val="0.22052664300243568"/>
          <c:w val="0.67371234572083716"/>
          <c:h val="0.64896676572963141"/>
        </c:manualLayout>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sp3d/>
            </c:spPr>
          </c:dPt>
          <c:dLbls>
            <c:dLbl>
              <c:idx val="0"/>
              <c:layout>
                <c:manualLayout>
                  <c:x val="0.15851235095997812"/>
                  <c:y val="-0.11059149096263741"/>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2.5121291656724728E-3"/>
                  <c:y val="-0.16310704947732396"/>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6.3064648102895721E-2"/>
                  <c:y val="-1.3366554346251988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3.562011341480785E-2"/>
                  <c:y val="0"/>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18015006612526357"/>
                  <c:y val="-0.10633870399609356"/>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FlandersArtSans-Light" panose="00000400000000000000" pitchFamily="2" charset="0"/>
                      <a:ea typeface="+mn-ea"/>
                      <a:cs typeface="+mn-cs"/>
                    </a:defRPr>
                  </a:pPr>
                  <a:endParaRPr lang="nl-BE"/>
                </a:p>
              </c:txPr>
              <c:dLblPos val="bestFit"/>
              <c:showLegendKey val="0"/>
              <c:showVal val="1"/>
              <c:showCatName val="1"/>
              <c:showSerName val="0"/>
              <c:showPercent val="0"/>
              <c:showBubbleSize val="0"/>
              <c:extLst>
                <c:ext xmlns:c15="http://schemas.microsoft.com/office/drawing/2012/chart" uri="{CE6537A1-D6FC-4f65-9D91-7224C49458BB}">
                  <c15:layout>
                    <c:manualLayout>
                      <c:w val="0.11428065146199107"/>
                      <c:h val="0.13101411690064163"/>
                    </c:manualLayout>
                  </c15:layout>
                </c:ext>
              </c:extLst>
            </c:dLbl>
            <c:dLbl>
              <c:idx val="5"/>
              <c:layout>
                <c:manualLayout>
                  <c:x val="-2.8322090800106246E-2"/>
                  <c:y val="-0.12772918721492121"/>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FlandersArtSans-Light" panose="00000400000000000000" pitchFamily="2" charset="0"/>
                      <a:ea typeface="+mn-ea"/>
                      <a:cs typeface="+mn-cs"/>
                    </a:defRPr>
                  </a:pPr>
                  <a:endParaRPr lang="nl-BE"/>
                </a:p>
              </c:txPr>
              <c:dLblPos val="bestFit"/>
              <c:showLegendKey val="0"/>
              <c:showVal val="1"/>
              <c:showCatName val="1"/>
              <c:showSerName val="0"/>
              <c:showPercent val="0"/>
              <c:showBubbleSize val="0"/>
              <c:extLst>
                <c:ext xmlns:c15="http://schemas.microsoft.com/office/drawing/2012/chart" uri="{CE6537A1-D6FC-4f65-9D91-7224C49458BB}">
                  <c15:layout>
                    <c:manualLayout>
                      <c:w val="8.4865393748520979E-2"/>
                      <c:h val="0.11982153061890534"/>
                    </c:manualLayout>
                  </c15:layout>
                </c:ext>
              </c:extLst>
            </c:dLbl>
            <c:dLbl>
              <c:idx val="6"/>
              <c:layout>
                <c:manualLayout>
                  <c:x val="0.19339350974882402"/>
                  <c:y val="-0.12995517815983099"/>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FlandersArtSans-Light" panose="00000400000000000000" pitchFamily="2" charset="0"/>
                      <a:ea typeface="+mn-ea"/>
                      <a:cs typeface="+mn-cs"/>
                    </a:defRPr>
                  </a:pPr>
                  <a:endParaRPr lang="nl-BE"/>
                </a:p>
              </c:txPr>
              <c:dLblPos val="bestFit"/>
              <c:showLegendKey val="0"/>
              <c:showVal val="1"/>
              <c:showCatName val="1"/>
              <c:showSerName val="0"/>
              <c:showPercent val="0"/>
              <c:showBubbleSize val="0"/>
              <c:extLst>
                <c:ext xmlns:c15="http://schemas.microsoft.com/office/drawing/2012/chart" uri="{CE6537A1-D6FC-4f65-9D91-7224C49458BB}">
                  <c15:layout>
                    <c:manualLayout>
                      <c:w val="0.23640376800025897"/>
                      <c:h val="0.17408167261570945"/>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landersArtSans-Light" panose="00000400000000000000" pitchFamily="2" charset="0"/>
                    <a:ea typeface="+mn-ea"/>
                    <a:cs typeface="+mn-cs"/>
                  </a:defRPr>
                </a:pPr>
                <a:endParaRPr lang="nl-BE"/>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Blad1!$A$3:$A$9</c:f>
              <c:strCache>
                <c:ptCount val="7"/>
                <c:pt idx="0">
                  <c:v>Otter trawl</c:v>
                </c:pt>
                <c:pt idx="1">
                  <c:v>Shrimp trawl</c:v>
                </c:pt>
                <c:pt idx="2">
                  <c:v>Beam trawl</c:v>
                </c:pt>
                <c:pt idx="3">
                  <c:v>Nephrops trawl</c:v>
                </c:pt>
                <c:pt idx="4">
                  <c:v>Dredge</c:v>
                </c:pt>
                <c:pt idx="5">
                  <c:v>Seine</c:v>
                </c:pt>
                <c:pt idx="6">
                  <c:v>Gill/trammel nets</c:v>
                </c:pt>
              </c:strCache>
            </c:strRef>
          </c:cat>
          <c:val>
            <c:numRef>
              <c:f>Blad1!$B$3:$B$9</c:f>
              <c:numCache>
                <c:formatCode>General</c:formatCode>
                <c:ptCount val="7"/>
                <c:pt idx="0">
                  <c:v>17</c:v>
                </c:pt>
                <c:pt idx="1">
                  <c:v>28</c:v>
                </c:pt>
                <c:pt idx="2">
                  <c:v>65</c:v>
                </c:pt>
                <c:pt idx="3">
                  <c:v>11</c:v>
                </c:pt>
                <c:pt idx="4">
                  <c:v>3</c:v>
                </c:pt>
                <c:pt idx="5">
                  <c:v>3</c:v>
                </c:pt>
                <c:pt idx="6">
                  <c:v>3</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4"/>
          <c:order val="14"/>
          <c:tx>
            <c:v>weights</c:v>
          </c:tx>
          <c:spPr>
            <a:noFill/>
            <a:ln w="12700">
              <a:noFill/>
            </a:ln>
          </c:spPr>
          <c:dPt>
            <c:idx val="0"/>
            <c:bubble3D val="0"/>
            <c:spPr>
              <a:noFill/>
              <a:ln w="12700">
                <a:noFill/>
              </a:ln>
              <a:effectLst/>
            </c:spPr>
          </c:dPt>
          <c:dPt>
            <c:idx val="1"/>
            <c:bubble3D val="0"/>
            <c:spPr>
              <a:noFill/>
              <a:ln w="12700">
                <a:noFill/>
              </a:ln>
              <a:effectLst/>
            </c:spPr>
          </c:dPt>
          <c:dPt>
            <c:idx val="2"/>
            <c:bubble3D val="0"/>
            <c:spPr>
              <a:noFill/>
              <a:ln w="12700">
                <a:noFill/>
              </a:ln>
              <a:effectLst/>
            </c:spPr>
          </c:dPt>
          <c:dPt>
            <c:idx val="3"/>
            <c:bubble3D val="0"/>
            <c:spPr>
              <a:noFill/>
              <a:ln w="12700">
                <a:noFill/>
              </a:ln>
              <a:effectLst/>
            </c:spPr>
          </c:dPt>
          <c:dPt>
            <c:idx val="4"/>
            <c:bubble3D val="0"/>
            <c:spPr>
              <a:noFill/>
              <a:ln w="12700">
                <a:noFill/>
              </a:ln>
              <a:effectLst/>
            </c:spPr>
          </c:dPt>
          <c:dPt>
            <c:idx val="5"/>
            <c:bubble3D val="0"/>
            <c:spPr>
              <a:noFill/>
              <a:ln w="12700">
                <a:noFill/>
              </a:ln>
              <a:effectLst/>
            </c:spPr>
          </c:dPt>
          <c:dPt>
            <c:idx val="6"/>
            <c:bubble3D val="0"/>
            <c:spPr>
              <a:noFill/>
              <a:ln w="12700">
                <a:noFill/>
              </a:ln>
              <a:effectLst/>
            </c:spPr>
          </c:dPt>
          <c:dPt>
            <c:idx val="7"/>
            <c:bubble3D val="0"/>
            <c:spPr>
              <a:noFill/>
              <a:ln w="12700">
                <a:noFill/>
              </a:ln>
              <a:effectLst/>
            </c:spPr>
          </c:dPt>
          <c:dPt>
            <c:idx val="8"/>
            <c:bubble3D val="0"/>
            <c:spPr>
              <a:noFill/>
              <a:ln w="12700">
                <a:noFill/>
              </a:ln>
              <a:effectLst/>
            </c:spPr>
          </c:dPt>
          <c:dPt>
            <c:idx val="9"/>
            <c:bubble3D val="0"/>
            <c:spPr>
              <a:noFill/>
              <a:ln w="12700">
                <a:noFill/>
              </a:ln>
              <a:effectLst/>
            </c:spPr>
          </c:dPt>
          <c:dPt>
            <c:idx val="10"/>
            <c:bubble3D val="0"/>
            <c:spPr>
              <a:noFill/>
              <a:ln w="12700">
                <a:noFill/>
              </a:ln>
              <a:effectLst/>
            </c:spPr>
          </c:dPt>
          <c:dPt>
            <c:idx val="11"/>
            <c:bubble3D val="0"/>
            <c:spPr>
              <a:noFill/>
              <a:ln w="12700">
                <a:noFill/>
              </a:ln>
              <a:effectLst/>
            </c:spPr>
          </c:dPt>
          <c:dPt>
            <c:idx val="12"/>
            <c:bubble3D val="0"/>
            <c:spPr>
              <a:noFill/>
              <a:ln w="12700">
                <a:noFill/>
              </a:ln>
              <a:effectLst/>
            </c:spPr>
          </c:dPt>
          <c:dPt>
            <c:idx val="13"/>
            <c:bubble3D val="0"/>
            <c:spPr>
              <a:noFill/>
              <a:ln w="12700">
                <a:noFill/>
              </a:ln>
              <a:effectLst/>
            </c:spPr>
          </c:dPt>
          <c:dLbls>
            <c:dLbl>
              <c:idx val="3"/>
              <c:layout/>
              <c:tx>
                <c:rich>
                  <a:bodyPr/>
                  <a:lstStyle/>
                  <a:p>
                    <a:r>
                      <a:rPr lang="en-US"/>
                      <a:t>Stock status</a:t>
                    </a:r>
                  </a:p>
                </c:rich>
              </c:tx>
              <c:dLblPos val="outEnd"/>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2.12585034013598E-3"/>
                  <c:y val="-7.2621641249092199E-3"/>
                </c:manualLayout>
              </c:layout>
              <c:tx>
                <c:rich>
                  <a:bodyPr/>
                  <a:lstStyle/>
                  <a:p>
                    <a:r>
                      <a:rPr lang="en-US"/>
                      <a:t>Retained</a:t>
                    </a:r>
                    <a:r>
                      <a:rPr lang="en-US" baseline="0"/>
                      <a:t> species</a:t>
                    </a:r>
                    <a:endParaRPr lang="en-US"/>
                  </a:p>
                </c:rich>
              </c:tx>
              <c:dLblPos val="bestFi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nl-BE"/>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Blad1!$G$6:$G$19</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ser>
        <c:dLbls>
          <c:showLegendKey val="0"/>
          <c:showVal val="0"/>
          <c:showCatName val="0"/>
          <c:showSerName val="0"/>
          <c:showPercent val="0"/>
          <c:showBubbleSize val="0"/>
          <c:showLeaderLines val="1"/>
        </c:dLbls>
        <c:firstSliceAng val="0"/>
      </c:pieChart>
      <c:radarChart>
        <c:radarStyle val="filled"/>
        <c:varyColors val="0"/>
        <c:ser>
          <c:idx val="0"/>
          <c:order val="0"/>
          <c:tx>
            <c:strRef>
              <c:f>Blad1!$K$6</c:f>
              <c:strCache>
                <c:ptCount val="1"/>
                <c:pt idx="0">
                  <c:v>Profitability</c:v>
                </c:pt>
              </c:strCache>
            </c:strRef>
          </c:tx>
          <c:spPr>
            <a:solidFill>
              <a:srgbClr val="FFFF00">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Blad1!$L$6:$NH$6</c:f>
              <c:numCache>
                <c:formatCode>General</c:formatCode>
                <c:ptCount val="361"/>
                <c:pt idx="0">
                  <c:v>38</c:v>
                </c:pt>
                <c:pt idx="1">
                  <c:v>38</c:v>
                </c:pt>
                <c:pt idx="2">
                  <c:v>38</c:v>
                </c:pt>
                <c:pt idx="3">
                  <c:v>38</c:v>
                </c:pt>
                <c:pt idx="4">
                  <c:v>38</c:v>
                </c:pt>
                <c:pt idx="5">
                  <c:v>38</c:v>
                </c:pt>
                <c:pt idx="6">
                  <c:v>38</c:v>
                </c:pt>
                <c:pt idx="7">
                  <c:v>38</c:v>
                </c:pt>
                <c:pt idx="8">
                  <c:v>38</c:v>
                </c:pt>
                <c:pt idx="9">
                  <c:v>38</c:v>
                </c:pt>
                <c:pt idx="10">
                  <c:v>38</c:v>
                </c:pt>
                <c:pt idx="11">
                  <c:v>38</c:v>
                </c:pt>
                <c:pt idx="12">
                  <c:v>38</c:v>
                </c:pt>
                <c:pt idx="13">
                  <c:v>38</c:v>
                </c:pt>
                <c:pt idx="14">
                  <c:v>38</c:v>
                </c:pt>
                <c:pt idx="15">
                  <c:v>38</c:v>
                </c:pt>
                <c:pt idx="16">
                  <c:v>38</c:v>
                </c:pt>
                <c:pt idx="17">
                  <c:v>38</c:v>
                </c:pt>
                <c:pt idx="18">
                  <c:v>38</c:v>
                </c:pt>
                <c:pt idx="19">
                  <c:v>38</c:v>
                </c:pt>
                <c:pt idx="20">
                  <c:v>38</c:v>
                </c:pt>
                <c:pt idx="21">
                  <c:v>38</c:v>
                </c:pt>
                <c:pt idx="22">
                  <c:v>38</c:v>
                </c:pt>
                <c:pt idx="23">
                  <c:v>38</c:v>
                </c:pt>
                <c:pt idx="24">
                  <c:v>38</c:v>
                </c:pt>
                <c:pt idx="25">
                  <c:v>38</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
          <c:order val="1"/>
          <c:tx>
            <c:strRef>
              <c:f>Blad1!$K$7</c:f>
              <c:strCache>
                <c:ptCount val="1"/>
                <c:pt idx="0">
                  <c:v>Fishing effort</c:v>
                </c:pt>
              </c:strCache>
            </c:strRef>
          </c:tx>
          <c:spPr>
            <a:solidFill>
              <a:srgbClr val="FFCC00">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Blad1!$L$7:$NH$7</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
          <c:order val="2"/>
          <c:tx>
            <c:strRef>
              <c:f>Blad1!$K$8</c:f>
              <c:strCache>
                <c:ptCount val="1"/>
                <c:pt idx="0">
                  <c:v>Financial stability</c:v>
                </c:pt>
              </c:strCache>
            </c:strRef>
          </c:tx>
          <c:spPr>
            <a:solidFill>
              <a:srgbClr val="FFCC66">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Blad1!$L$8:$NH$8</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30</c:v>
                </c:pt>
                <c:pt idx="53">
                  <c:v>30</c:v>
                </c:pt>
                <c:pt idx="54">
                  <c:v>30</c:v>
                </c:pt>
                <c:pt idx="55">
                  <c:v>30</c:v>
                </c:pt>
                <c:pt idx="56">
                  <c:v>30</c:v>
                </c:pt>
                <c:pt idx="57">
                  <c:v>30</c:v>
                </c:pt>
                <c:pt idx="58">
                  <c:v>30</c:v>
                </c:pt>
                <c:pt idx="59">
                  <c:v>30</c:v>
                </c:pt>
                <c:pt idx="60">
                  <c:v>30</c:v>
                </c:pt>
                <c:pt idx="61">
                  <c:v>30</c:v>
                </c:pt>
                <c:pt idx="62">
                  <c:v>30</c:v>
                </c:pt>
                <c:pt idx="63">
                  <c:v>30</c:v>
                </c:pt>
                <c:pt idx="64">
                  <c:v>30</c:v>
                </c:pt>
                <c:pt idx="65">
                  <c:v>30</c:v>
                </c:pt>
                <c:pt idx="66">
                  <c:v>30</c:v>
                </c:pt>
                <c:pt idx="67">
                  <c:v>30</c:v>
                </c:pt>
                <c:pt idx="68">
                  <c:v>30</c:v>
                </c:pt>
                <c:pt idx="69">
                  <c:v>30</c:v>
                </c:pt>
                <c:pt idx="70">
                  <c:v>30</c:v>
                </c:pt>
                <c:pt idx="71">
                  <c:v>30</c:v>
                </c:pt>
                <c:pt idx="72">
                  <c:v>30</c:v>
                </c:pt>
                <c:pt idx="73">
                  <c:v>30</c:v>
                </c:pt>
                <c:pt idx="74">
                  <c:v>30</c:v>
                </c:pt>
                <c:pt idx="75">
                  <c:v>30</c:v>
                </c:pt>
                <c:pt idx="76">
                  <c:v>30</c:v>
                </c:pt>
                <c:pt idx="77">
                  <c:v>30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3"/>
          <c:order val="3"/>
          <c:tx>
            <c:strRef>
              <c:f>Blad1!$K$9</c:f>
              <c:strCache>
                <c:ptCount val="1"/>
                <c:pt idx="0">
                  <c:v>Fish stock</c:v>
                </c:pt>
              </c:strCache>
            </c:strRef>
          </c:tx>
          <c:spPr>
            <a:solidFill>
              <a:srgbClr val="CCFF33">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Blad1!$L$9:$NH$9</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91</c:v>
                </c:pt>
                <c:pt idx="79">
                  <c:v>91</c:v>
                </c:pt>
                <c:pt idx="80">
                  <c:v>91</c:v>
                </c:pt>
                <c:pt idx="81">
                  <c:v>91</c:v>
                </c:pt>
                <c:pt idx="82">
                  <c:v>91</c:v>
                </c:pt>
                <c:pt idx="83">
                  <c:v>91</c:v>
                </c:pt>
                <c:pt idx="84">
                  <c:v>91</c:v>
                </c:pt>
                <c:pt idx="85">
                  <c:v>91</c:v>
                </c:pt>
                <c:pt idx="86">
                  <c:v>91</c:v>
                </c:pt>
                <c:pt idx="87">
                  <c:v>91</c:v>
                </c:pt>
                <c:pt idx="88">
                  <c:v>91</c:v>
                </c:pt>
                <c:pt idx="89">
                  <c:v>91</c:v>
                </c:pt>
                <c:pt idx="90">
                  <c:v>91</c:v>
                </c:pt>
                <c:pt idx="91">
                  <c:v>91</c:v>
                </c:pt>
                <c:pt idx="92">
                  <c:v>91</c:v>
                </c:pt>
                <c:pt idx="93">
                  <c:v>91</c:v>
                </c:pt>
                <c:pt idx="94">
                  <c:v>91</c:v>
                </c:pt>
                <c:pt idx="95">
                  <c:v>91</c:v>
                </c:pt>
                <c:pt idx="96">
                  <c:v>91</c:v>
                </c:pt>
                <c:pt idx="97">
                  <c:v>91</c:v>
                </c:pt>
                <c:pt idx="98">
                  <c:v>91</c:v>
                </c:pt>
                <c:pt idx="99">
                  <c:v>91</c:v>
                </c:pt>
                <c:pt idx="100">
                  <c:v>91</c:v>
                </c:pt>
                <c:pt idx="101">
                  <c:v>91</c:v>
                </c:pt>
                <c:pt idx="102">
                  <c:v>91</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4"/>
          <c:order val="4"/>
          <c:tx>
            <c:strRef>
              <c:f>Blad1!$K$10</c:f>
              <c:strCache>
                <c:ptCount val="1"/>
                <c:pt idx="0">
                  <c:v>Vulnerability</c:v>
                </c:pt>
              </c:strCache>
            </c:strRef>
          </c:tx>
          <c:spPr>
            <a:solidFill>
              <a:srgbClr val="99FF33">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Blad1!$L$10:$NH$10</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5"/>
          <c:order val="5"/>
          <c:tx>
            <c:strRef>
              <c:f>Blad1!$K$11</c:f>
              <c:strCache>
                <c:ptCount val="1"/>
                <c:pt idx="0">
                  <c:v>Season</c:v>
                </c:pt>
              </c:strCache>
            </c:strRef>
          </c:tx>
          <c:spPr>
            <a:solidFill>
              <a:srgbClr val="66FF33">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Blad1!$L$11:$NH$11</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52</c:v>
                </c:pt>
                <c:pt idx="130">
                  <c:v>52</c:v>
                </c:pt>
                <c:pt idx="131">
                  <c:v>52</c:v>
                </c:pt>
                <c:pt idx="132">
                  <c:v>52</c:v>
                </c:pt>
                <c:pt idx="133">
                  <c:v>52</c:v>
                </c:pt>
                <c:pt idx="134">
                  <c:v>52</c:v>
                </c:pt>
                <c:pt idx="135">
                  <c:v>52</c:v>
                </c:pt>
                <c:pt idx="136">
                  <c:v>52</c:v>
                </c:pt>
                <c:pt idx="137">
                  <c:v>52</c:v>
                </c:pt>
                <c:pt idx="138">
                  <c:v>52</c:v>
                </c:pt>
                <c:pt idx="139">
                  <c:v>52</c:v>
                </c:pt>
                <c:pt idx="140">
                  <c:v>52</c:v>
                </c:pt>
                <c:pt idx="141">
                  <c:v>52</c:v>
                </c:pt>
                <c:pt idx="142">
                  <c:v>52</c:v>
                </c:pt>
                <c:pt idx="143">
                  <c:v>52</c:v>
                </c:pt>
                <c:pt idx="144">
                  <c:v>52</c:v>
                </c:pt>
                <c:pt idx="145">
                  <c:v>52</c:v>
                </c:pt>
                <c:pt idx="146">
                  <c:v>52</c:v>
                </c:pt>
                <c:pt idx="147">
                  <c:v>52</c:v>
                </c:pt>
                <c:pt idx="148">
                  <c:v>52</c:v>
                </c:pt>
                <c:pt idx="149">
                  <c:v>52</c:v>
                </c:pt>
                <c:pt idx="150">
                  <c:v>52</c:v>
                </c:pt>
                <c:pt idx="151">
                  <c:v>52</c:v>
                </c:pt>
                <c:pt idx="152">
                  <c:v>52</c:v>
                </c:pt>
                <c:pt idx="153">
                  <c:v>52</c:v>
                </c:pt>
                <c:pt idx="154">
                  <c:v>52</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6"/>
          <c:order val="6"/>
          <c:tx>
            <c:strRef>
              <c:f>Blad1!$K$12</c:f>
              <c:strCache>
                <c:ptCount val="1"/>
                <c:pt idx="0">
                  <c:v>Fishing pressure</c:v>
                </c:pt>
              </c:strCache>
            </c:strRef>
          </c:tx>
          <c:spPr>
            <a:solidFill>
              <a:srgbClr val="33CC33">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Blad1!$L$12:$NH$12</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7"/>
          <c:order val="7"/>
          <c:tx>
            <c:strRef>
              <c:f>Blad1!$K$13</c:f>
              <c:strCache>
                <c:ptCount val="1"/>
                <c:pt idx="0">
                  <c:v>Discards</c:v>
                </c:pt>
              </c:strCache>
            </c:strRef>
          </c:tx>
          <c:spPr>
            <a:solidFill>
              <a:srgbClr val="009900">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Blad1!$L$13:$NH$13</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39</c:v>
                </c:pt>
                <c:pt idx="181">
                  <c:v>39</c:v>
                </c:pt>
                <c:pt idx="182">
                  <c:v>39</c:v>
                </c:pt>
                <c:pt idx="183">
                  <c:v>39</c:v>
                </c:pt>
                <c:pt idx="184">
                  <c:v>39</c:v>
                </c:pt>
                <c:pt idx="185">
                  <c:v>39</c:v>
                </c:pt>
                <c:pt idx="186">
                  <c:v>39</c:v>
                </c:pt>
                <c:pt idx="187">
                  <c:v>39</c:v>
                </c:pt>
                <c:pt idx="188">
                  <c:v>39</c:v>
                </c:pt>
                <c:pt idx="189">
                  <c:v>39</c:v>
                </c:pt>
                <c:pt idx="190">
                  <c:v>39</c:v>
                </c:pt>
                <c:pt idx="191">
                  <c:v>39</c:v>
                </c:pt>
                <c:pt idx="192">
                  <c:v>39</c:v>
                </c:pt>
                <c:pt idx="193">
                  <c:v>39</c:v>
                </c:pt>
                <c:pt idx="194">
                  <c:v>39</c:v>
                </c:pt>
                <c:pt idx="195">
                  <c:v>39</c:v>
                </c:pt>
                <c:pt idx="196">
                  <c:v>39</c:v>
                </c:pt>
                <c:pt idx="197">
                  <c:v>39</c:v>
                </c:pt>
                <c:pt idx="198">
                  <c:v>39</c:v>
                </c:pt>
                <c:pt idx="199">
                  <c:v>39</c:v>
                </c:pt>
                <c:pt idx="200">
                  <c:v>39</c:v>
                </c:pt>
                <c:pt idx="201">
                  <c:v>39</c:v>
                </c:pt>
                <c:pt idx="202">
                  <c:v>39</c:v>
                </c:pt>
                <c:pt idx="203">
                  <c:v>39</c:v>
                </c:pt>
                <c:pt idx="204">
                  <c:v>39</c:v>
                </c:pt>
                <c:pt idx="205">
                  <c:v>39</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8"/>
          <c:order val="8"/>
          <c:tx>
            <c:strRef>
              <c:f>Blad1!$K$14</c:f>
              <c:strCache>
                <c:ptCount val="1"/>
                <c:pt idx="0">
                  <c:v>Bottom impact</c:v>
                </c:pt>
              </c:strCache>
            </c:strRef>
          </c:tx>
          <c:spPr>
            <a:solidFill>
              <a:srgbClr val="669900">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Blad1!$L$14:$NH$14</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79</c:v>
                </c:pt>
                <c:pt idx="207">
                  <c:v>79</c:v>
                </c:pt>
                <c:pt idx="208">
                  <c:v>79</c:v>
                </c:pt>
                <c:pt idx="209">
                  <c:v>79</c:v>
                </c:pt>
                <c:pt idx="210">
                  <c:v>79</c:v>
                </c:pt>
                <c:pt idx="211">
                  <c:v>79</c:v>
                </c:pt>
                <c:pt idx="212">
                  <c:v>79</c:v>
                </c:pt>
                <c:pt idx="213">
                  <c:v>79</c:v>
                </c:pt>
                <c:pt idx="214">
                  <c:v>79</c:v>
                </c:pt>
                <c:pt idx="215">
                  <c:v>79</c:v>
                </c:pt>
                <c:pt idx="216">
                  <c:v>79</c:v>
                </c:pt>
                <c:pt idx="217">
                  <c:v>79</c:v>
                </c:pt>
                <c:pt idx="218">
                  <c:v>79</c:v>
                </c:pt>
                <c:pt idx="219">
                  <c:v>79</c:v>
                </c:pt>
                <c:pt idx="220">
                  <c:v>79</c:v>
                </c:pt>
                <c:pt idx="221">
                  <c:v>79</c:v>
                </c:pt>
                <c:pt idx="222">
                  <c:v>79</c:v>
                </c:pt>
                <c:pt idx="223">
                  <c:v>79</c:v>
                </c:pt>
                <c:pt idx="224">
                  <c:v>79</c:v>
                </c:pt>
                <c:pt idx="225">
                  <c:v>79</c:v>
                </c:pt>
                <c:pt idx="226">
                  <c:v>79</c:v>
                </c:pt>
                <c:pt idx="227">
                  <c:v>79</c:v>
                </c:pt>
                <c:pt idx="228">
                  <c:v>79</c:v>
                </c:pt>
                <c:pt idx="229">
                  <c:v>79</c:v>
                </c:pt>
                <c:pt idx="230">
                  <c:v>79</c:v>
                </c:pt>
                <c:pt idx="231">
                  <c:v>79</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9"/>
          <c:order val="9"/>
          <c:tx>
            <c:strRef>
              <c:f>Blad1!$K$15</c:f>
              <c:strCache>
                <c:ptCount val="1"/>
                <c:pt idx="0">
                  <c:v>Fuel efficiency</c:v>
                </c:pt>
              </c:strCache>
            </c:strRef>
          </c:tx>
          <c:spPr>
            <a:solidFill>
              <a:srgbClr val="99CC00">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Blad1!$L$15:$NH$15</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74</c:v>
                </c:pt>
                <c:pt idx="233">
                  <c:v>74</c:v>
                </c:pt>
                <c:pt idx="234">
                  <c:v>74</c:v>
                </c:pt>
                <c:pt idx="235">
                  <c:v>74</c:v>
                </c:pt>
                <c:pt idx="236">
                  <c:v>74</c:v>
                </c:pt>
                <c:pt idx="237">
                  <c:v>74</c:v>
                </c:pt>
                <c:pt idx="238">
                  <c:v>74</c:v>
                </c:pt>
                <c:pt idx="239">
                  <c:v>74</c:v>
                </c:pt>
                <c:pt idx="240">
                  <c:v>74</c:v>
                </c:pt>
                <c:pt idx="241">
                  <c:v>74</c:v>
                </c:pt>
                <c:pt idx="242">
                  <c:v>74</c:v>
                </c:pt>
                <c:pt idx="243">
                  <c:v>74</c:v>
                </c:pt>
                <c:pt idx="244">
                  <c:v>74</c:v>
                </c:pt>
                <c:pt idx="245">
                  <c:v>74</c:v>
                </c:pt>
                <c:pt idx="246">
                  <c:v>74</c:v>
                </c:pt>
                <c:pt idx="247">
                  <c:v>74</c:v>
                </c:pt>
                <c:pt idx="248">
                  <c:v>74</c:v>
                </c:pt>
                <c:pt idx="249">
                  <c:v>74</c:v>
                </c:pt>
                <c:pt idx="250">
                  <c:v>74</c:v>
                </c:pt>
                <c:pt idx="251">
                  <c:v>74</c:v>
                </c:pt>
                <c:pt idx="252">
                  <c:v>74</c:v>
                </c:pt>
                <c:pt idx="253">
                  <c:v>74</c:v>
                </c:pt>
                <c:pt idx="254">
                  <c:v>74</c:v>
                </c:pt>
                <c:pt idx="255">
                  <c:v>74</c:v>
                </c:pt>
                <c:pt idx="256">
                  <c:v>74</c:v>
                </c:pt>
                <c:pt idx="257">
                  <c:v>74</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0"/>
          <c:order val="10"/>
          <c:tx>
            <c:strRef>
              <c:f>Blad1!$K$16</c:f>
              <c:strCache>
                <c:ptCount val="1"/>
                <c:pt idx="0">
                  <c:v>Adaptations low impact fishery</c:v>
                </c:pt>
              </c:strCache>
            </c:strRef>
          </c:tx>
          <c:spPr>
            <a:solidFill>
              <a:srgbClr val="CCCC00">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Blad1!$L$16:$NH$16</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57</c:v>
                </c:pt>
                <c:pt idx="259">
                  <c:v>57</c:v>
                </c:pt>
                <c:pt idx="260">
                  <c:v>57</c:v>
                </c:pt>
                <c:pt idx="261">
                  <c:v>57</c:v>
                </c:pt>
                <c:pt idx="262">
                  <c:v>57</c:v>
                </c:pt>
                <c:pt idx="263">
                  <c:v>57</c:v>
                </c:pt>
                <c:pt idx="264">
                  <c:v>57</c:v>
                </c:pt>
                <c:pt idx="265">
                  <c:v>57</c:v>
                </c:pt>
                <c:pt idx="266">
                  <c:v>57</c:v>
                </c:pt>
                <c:pt idx="267">
                  <c:v>57</c:v>
                </c:pt>
                <c:pt idx="268">
                  <c:v>57</c:v>
                </c:pt>
                <c:pt idx="269">
                  <c:v>57</c:v>
                </c:pt>
                <c:pt idx="270">
                  <c:v>57</c:v>
                </c:pt>
                <c:pt idx="271">
                  <c:v>57</c:v>
                </c:pt>
                <c:pt idx="272">
                  <c:v>57</c:v>
                </c:pt>
                <c:pt idx="273">
                  <c:v>57</c:v>
                </c:pt>
                <c:pt idx="274">
                  <c:v>57</c:v>
                </c:pt>
                <c:pt idx="275">
                  <c:v>57</c:v>
                </c:pt>
                <c:pt idx="276">
                  <c:v>57</c:v>
                </c:pt>
                <c:pt idx="277">
                  <c:v>57</c:v>
                </c:pt>
                <c:pt idx="278">
                  <c:v>57</c:v>
                </c:pt>
                <c:pt idx="279">
                  <c:v>57</c:v>
                </c:pt>
                <c:pt idx="280">
                  <c:v>57</c:v>
                </c:pt>
                <c:pt idx="281">
                  <c:v>57</c:v>
                </c:pt>
                <c:pt idx="282">
                  <c:v>57</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1"/>
          <c:order val="11"/>
          <c:tx>
            <c:strRef>
              <c:f>Blad1!$K$17</c:f>
              <c:strCache>
                <c:ptCount val="1"/>
                <c:pt idx="0">
                  <c:v>Safety</c:v>
                </c:pt>
              </c:strCache>
            </c:strRef>
          </c:tx>
          <c:spPr>
            <a:solidFill>
              <a:srgbClr val="CCCCFF">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Blad1!$L$17:$NH$17</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2"/>
          <c:order val="12"/>
          <c:tx>
            <c:strRef>
              <c:f>Blad1!$K$18</c:f>
              <c:strCache>
                <c:ptCount val="1"/>
                <c:pt idx="0">
                  <c:v>Animal welfare</c:v>
                </c:pt>
              </c:strCache>
            </c:strRef>
          </c:tx>
          <c:spPr>
            <a:solidFill>
              <a:srgbClr val="3399FF">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Blad1!$L$18:$NH$18</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3"/>
          <c:order val="13"/>
          <c:tx>
            <c:strRef>
              <c:f>Blad1!$K$19</c:f>
              <c:strCache>
                <c:ptCount val="1"/>
                <c:pt idx="0">
                  <c:v>Remuneration</c:v>
                </c:pt>
              </c:strCache>
            </c:strRef>
          </c:tx>
          <c:spPr>
            <a:solidFill>
              <a:srgbClr val="0066FF">
                <a:alpha val="80000"/>
              </a:srgbClr>
            </a:solidFill>
            <a:ln>
              <a:noFill/>
            </a:ln>
            <a:effectLst/>
          </c:spPr>
          <c:cat>
            <c:strRef>
              <c:f>Blad1!$K$6:$K$19</c:f>
              <c:strCache>
                <c:ptCount val="14"/>
                <c:pt idx="0">
                  <c:v>Profitability</c:v>
                </c:pt>
                <c:pt idx="1">
                  <c:v>Fishing effort</c:v>
                </c:pt>
                <c:pt idx="2">
                  <c:v>Financial stability</c:v>
                </c:pt>
                <c:pt idx="3">
                  <c:v>Fish stock</c:v>
                </c:pt>
                <c:pt idx="4">
                  <c:v>Vulnerability</c:v>
                </c:pt>
                <c:pt idx="5">
                  <c:v>Season</c:v>
                </c:pt>
                <c:pt idx="6">
                  <c:v>Fishing pressure</c:v>
                </c:pt>
                <c:pt idx="7">
                  <c:v>Discards</c:v>
                </c:pt>
                <c:pt idx="8">
                  <c:v>Bottom impact</c:v>
                </c:pt>
                <c:pt idx="9">
                  <c:v>Fuel efficiency</c:v>
                </c:pt>
                <c:pt idx="10">
                  <c:v>Adaptations low impact fishery</c:v>
                </c:pt>
                <c:pt idx="11">
                  <c:v>Safety</c:v>
                </c:pt>
                <c:pt idx="12">
                  <c:v>Animal welfare</c:v>
                </c:pt>
                <c:pt idx="13">
                  <c:v>Remuneration</c:v>
                </c:pt>
              </c:strCache>
            </c:strRef>
          </c:cat>
          <c:val>
            <c:numRef>
              <c:f>Blad1!$L$19:$NH$19</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numCache>
            </c:numRef>
          </c:val>
        </c:ser>
        <c:ser>
          <c:idx val="15"/>
          <c:order val="15"/>
          <c:tx>
            <c:strRef>
              <c:f>Blad1!$K$20</c:f>
              <c:strCache>
                <c:ptCount val="1"/>
                <c:pt idx="0">
                  <c:v>Profitability</c:v>
                </c:pt>
              </c:strCache>
            </c:strRef>
          </c:tx>
          <c:spPr>
            <a:noFill/>
            <a:ln w="9525">
              <a:solidFill>
                <a:schemeClr val="tx1">
                  <a:lumMod val="50000"/>
                  <a:lumOff val="50000"/>
                </a:schemeClr>
              </a:solidFill>
            </a:ln>
            <a:effectLst/>
          </c:spPr>
          <c:val>
            <c:numRef>
              <c:f>Blad1!$L$20:$NH$20</c:f>
              <c:numCache>
                <c:formatCode>General</c:formatCode>
                <c:ptCount val="361"/>
                <c:pt idx="0">
                  <c:v>48</c:v>
                </c:pt>
                <c:pt idx="1">
                  <c:v>48</c:v>
                </c:pt>
                <c:pt idx="2">
                  <c:v>48</c:v>
                </c:pt>
                <c:pt idx="3">
                  <c:v>48</c:v>
                </c:pt>
                <c:pt idx="4">
                  <c:v>48</c:v>
                </c:pt>
                <c:pt idx="5">
                  <c:v>48</c:v>
                </c:pt>
                <c:pt idx="6">
                  <c:v>48</c:v>
                </c:pt>
                <c:pt idx="7">
                  <c:v>48</c:v>
                </c:pt>
                <c:pt idx="8">
                  <c:v>48</c:v>
                </c:pt>
                <c:pt idx="9">
                  <c:v>48</c:v>
                </c:pt>
                <c:pt idx="10">
                  <c:v>48</c:v>
                </c:pt>
                <c:pt idx="11">
                  <c:v>48</c:v>
                </c:pt>
                <c:pt idx="12">
                  <c:v>48</c:v>
                </c:pt>
                <c:pt idx="13">
                  <c:v>48</c:v>
                </c:pt>
                <c:pt idx="14">
                  <c:v>48</c:v>
                </c:pt>
                <c:pt idx="15">
                  <c:v>48</c:v>
                </c:pt>
                <c:pt idx="16">
                  <c:v>48</c:v>
                </c:pt>
                <c:pt idx="17">
                  <c:v>48</c:v>
                </c:pt>
                <c:pt idx="18">
                  <c:v>48</c:v>
                </c:pt>
                <c:pt idx="19">
                  <c:v>48</c:v>
                </c:pt>
                <c:pt idx="20">
                  <c:v>48</c:v>
                </c:pt>
                <c:pt idx="21">
                  <c:v>48</c:v>
                </c:pt>
                <c:pt idx="22">
                  <c:v>48</c:v>
                </c:pt>
                <c:pt idx="23">
                  <c:v>48</c:v>
                </c:pt>
                <c:pt idx="24">
                  <c:v>48</c:v>
                </c:pt>
                <c:pt idx="25">
                  <c:v>48</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6"/>
          <c:order val="16"/>
          <c:tx>
            <c:strRef>
              <c:f>Blad1!$K$21</c:f>
              <c:strCache>
                <c:ptCount val="1"/>
                <c:pt idx="0">
                  <c:v>Fishing effort</c:v>
                </c:pt>
              </c:strCache>
            </c:strRef>
          </c:tx>
          <c:spPr>
            <a:solidFill>
              <a:schemeClr val="accent5">
                <a:lumMod val="80000"/>
                <a:lumOff val="20000"/>
              </a:schemeClr>
            </a:solidFill>
            <a:ln w="25400">
              <a:noFill/>
            </a:ln>
            <a:effectLst/>
          </c:spPr>
          <c:val>
            <c:numRef>
              <c:f>Blad1!$L$21:$NH$21</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7"/>
          <c:order val="17"/>
          <c:tx>
            <c:strRef>
              <c:f>Blad1!$K$22</c:f>
              <c:strCache>
                <c:ptCount val="1"/>
                <c:pt idx="0">
                  <c:v>Financial stability</c:v>
                </c:pt>
              </c:strCache>
            </c:strRef>
          </c:tx>
          <c:spPr>
            <a:noFill/>
            <a:ln w="9525">
              <a:solidFill>
                <a:schemeClr val="tx1">
                  <a:lumMod val="50000"/>
                  <a:lumOff val="50000"/>
                </a:schemeClr>
              </a:solidFill>
            </a:ln>
            <a:effectLst/>
          </c:spPr>
          <c:val>
            <c:numRef>
              <c:f>Blad1!$L$22:$NH$22</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59</c:v>
                </c:pt>
                <c:pt idx="53">
                  <c:v>59</c:v>
                </c:pt>
                <c:pt idx="54">
                  <c:v>59</c:v>
                </c:pt>
                <c:pt idx="55">
                  <c:v>59</c:v>
                </c:pt>
                <c:pt idx="56">
                  <c:v>59</c:v>
                </c:pt>
                <c:pt idx="57">
                  <c:v>59</c:v>
                </c:pt>
                <c:pt idx="58">
                  <c:v>59</c:v>
                </c:pt>
                <c:pt idx="59">
                  <c:v>59</c:v>
                </c:pt>
                <c:pt idx="60">
                  <c:v>59</c:v>
                </c:pt>
                <c:pt idx="61">
                  <c:v>59</c:v>
                </c:pt>
                <c:pt idx="62">
                  <c:v>59</c:v>
                </c:pt>
                <c:pt idx="63">
                  <c:v>59</c:v>
                </c:pt>
                <c:pt idx="64">
                  <c:v>59</c:v>
                </c:pt>
                <c:pt idx="65">
                  <c:v>59</c:v>
                </c:pt>
                <c:pt idx="66">
                  <c:v>59</c:v>
                </c:pt>
                <c:pt idx="67">
                  <c:v>59</c:v>
                </c:pt>
                <c:pt idx="68">
                  <c:v>59</c:v>
                </c:pt>
                <c:pt idx="69">
                  <c:v>59</c:v>
                </c:pt>
                <c:pt idx="70">
                  <c:v>59</c:v>
                </c:pt>
                <c:pt idx="71">
                  <c:v>59</c:v>
                </c:pt>
                <c:pt idx="72">
                  <c:v>59</c:v>
                </c:pt>
                <c:pt idx="73">
                  <c:v>59</c:v>
                </c:pt>
                <c:pt idx="74">
                  <c:v>59</c:v>
                </c:pt>
                <c:pt idx="75">
                  <c:v>59</c:v>
                </c:pt>
                <c:pt idx="76">
                  <c:v>59</c:v>
                </c:pt>
                <c:pt idx="77">
                  <c:v>59</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8"/>
          <c:order val="18"/>
          <c:tx>
            <c:strRef>
              <c:f>Blad1!$K$23</c:f>
              <c:strCache>
                <c:ptCount val="1"/>
                <c:pt idx="0">
                  <c:v>Fish stock</c:v>
                </c:pt>
              </c:strCache>
            </c:strRef>
          </c:tx>
          <c:spPr>
            <a:noFill/>
            <a:ln w="9525">
              <a:solidFill>
                <a:schemeClr val="tx1">
                  <a:lumMod val="50000"/>
                  <a:lumOff val="50000"/>
                </a:schemeClr>
              </a:solidFill>
            </a:ln>
            <a:effectLst/>
          </c:spPr>
          <c:val>
            <c:numRef>
              <c:f>Blad1!$L$23:$NH$23</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86</c:v>
                </c:pt>
                <c:pt idx="79">
                  <c:v>86</c:v>
                </c:pt>
                <c:pt idx="80">
                  <c:v>86</c:v>
                </c:pt>
                <c:pt idx="81">
                  <c:v>86</c:v>
                </c:pt>
                <c:pt idx="82">
                  <c:v>86</c:v>
                </c:pt>
                <c:pt idx="83">
                  <c:v>86</c:v>
                </c:pt>
                <c:pt idx="84">
                  <c:v>86</c:v>
                </c:pt>
                <c:pt idx="85">
                  <c:v>86</c:v>
                </c:pt>
                <c:pt idx="86">
                  <c:v>86</c:v>
                </c:pt>
                <c:pt idx="87">
                  <c:v>86</c:v>
                </c:pt>
                <c:pt idx="88">
                  <c:v>86</c:v>
                </c:pt>
                <c:pt idx="89">
                  <c:v>86</c:v>
                </c:pt>
                <c:pt idx="90">
                  <c:v>86</c:v>
                </c:pt>
                <c:pt idx="91">
                  <c:v>86</c:v>
                </c:pt>
                <c:pt idx="92">
                  <c:v>86</c:v>
                </c:pt>
                <c:pt idx="93">
                  <c:v>86</c:v>
                </c:pt>
                <c:pt idx="94">
                  <c:v>86</c:v>
                </c:pt>
                <c:pt idx="95">
                  <c:v>86</c:v>
                </c:pt>
                <c:pt idx="96">
                  <c:v>86</c:v>
                </c:pt>
                <c:pt idx="97">
                  <c:v>86</c:v>
                </c:pt>
                <c:pt idx="98">
                  <c:v>86</c:v>
                </c:pt>
                <c:pt idx="99">
                  <c:v>86</c:v>
                </c:pt>
                <c:pt idx="100">
                  <c:v>86</c:v>
                </c:pt>
                <c:pt idx="101">
                  <c:v>86</c:v>
                </c:pt>
                <c:pt idx="102">
                  <c:v>86</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19"/>
          <c:order val="19"/>
          <c:tx>
            <c:strRef>
              <c:f>Blad1!$K$24</c:f>
              <c:strCache>
                <c:ptCount val="1"/>
                <c:pt idx="0">
                  <c:v>Vulnerability</c:v>
                </c:pt>
              </c:strCache>
            </c:strRef>
          </c:tx>
          <c:spPr>
            <a:noFill/>
            <a:ln w="9525">
              <a:solidFill>
                <a:schemeClr val="tx1">
                  <a:lumMod val="50000"/>
                  <a:lumOff val="50000"/>
                </a:schemeClr>
              </a:solidFill>
            </a:ln>
            <a:effectLst/>
          </c:spPr>
          <c:val>
            <c:numRef>
              <c:f>Blad1!$L$24:$NH$24</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47</c:v>
                </c:pt>
                <c:pt idx="104">
                  <c:v>47</c:v>
                </c:pt>
                <c:pt idx="105">
                  <c:v>47</c:v>
                </c:pt>
                <c:pt idx="106">
                  <c:v>47</c:v>
                </c:pt>
                <c:pt idx="107">
                  <c:v>47</c:v>
                </c:pt>
                <c:pt idx="108">
                  <c:v>47</c:v>
                </c:pt>
                <c:pt idx="109">
                  <c:v>47</c:v>
                </c:pt>
                <c:pt idx="110">
                  <c:v>47</c:v>
                </c:pt>
                <c:pt idx="111">
                  <c:v>47</c:v>
                </c:pt>
                <c:pt idx="112">
                  <c:v>47</c:v>
                </c:pt>
                <c:pt idx="113">
                  <c:v>47</c:v>
                </c:pt>
                <c:pt idx="114">
                  <c:v>47</c:v>
                </c:pt>
                <c:pt idx="115">
                  <c:v>47</c:v>
                </c:pt>
                <c:pt idx="116">
                  <c:v>47</c:v>
                </c:pt>
                <c:pt idx="117">
                  <c:v>47</c:v>
                </c:pt>
                <c:pt idx="118">
                  <c:v>47</c:v>
                </c:pt>
                <c:pt idx="119">
                  <c:v>47</c:v>
                </c:pt>
                <c:pt idx="120">
                  <c:v>47</c:v>
                </c:pt>
                <c:pt idx="121">
                  <c:v>47</c:v>
                </c:pt>
                <c:pt idx="122">
                  <c:v>47</c:v>
                </c:pt>
                <c:pt idx="123">
                  <c:v>47</c:v>
                </c:pt>
                <c:pt idx="124">
                  <c:v>47</c:v>
                </c:pt>
                <c:pt idx="125">
                  <c:v>47</c:v>
                </c:pt>
                <c:pt idx="126">
                  <c:v>47</c:v>
                </c:pt>
                <c:pt idx="127">
                  <c:v>47</c:v>
                </c:pt>
                <c:pt idx="128">
                  <c:v>47</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0"/>
          <c:order val="20"/>
          <c:tx>
            <c:strRef>
              <c:f>Blad1!$K$25</c:f>
              <c:strCache>
                <c:ptCount val="1"/>
                <c:pt idx="0">
                  <c:v>Season</c:v>
                </c:pt>
              </c:strCache>
            </c:strRef>
          </c:tx>
          <c:spPr>
            <a:noFill/>
            <a:ln w="9525">
              <a:solidFill>
                <a:schemeClr val="tx1">
                  <a:lumMod val="50000"/>
                  <a:lumOff val="50000"/>
                </a:schemeClr>
              </a:solidFill>
            </a:ln>
            <a:effectLst/>
          </c:spPr>
          <c:val>
            <c:numRef>
              <c:f>Blad1!$L$25:$NH$25</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71</c:v>
                </c:pt>
                <c:pt idx="130">
                  <c:v>71</c:v>
                </c:pt>
                <c:pt idx="131">
                  <c:v>71</c:v>
                </c:pt>
                <c:pt idx="132">
                  <c:v>71</c:v>
                </c:pt>
                <c:pt idx="133">
                  <c:v>71</c:v>
                </c:pt>
                <c:pt idx="134">
                  <c:v>71</c:v>
                </c:pt>
                <c:pt idx="135">
                  <c:v>71</c:v>
                </c:pt>
                <c:pt idx="136">
                  <c:v>71</c:v>
                </c:pt>
                <c:pt idx="137">
                  <c:v>71</c:v>
                </c:pt>
                <c:pt idx="138">
                  <c:v>71</c:v>
                </c:pt>
                <c:pt idx="139">
                  <c:v>71</c:v>
                </c:pt>
                <c:pt idx="140">
                  <c:v>71</c:v>
                </c:pt>
                <c:pt idx="141">
                  <c:v>71</c:v>
                </c:pt>
                <c:pt idx="142">
                  <c:v>71</c:v>
                </c:pt>
                <c:pt idx="143">
                  <c:v>71</c:v>
                </c:pt>
                <c:pt idx="144">
                  <c:v>71</c:v>
                </c:pt>
                <c:pt idx="145">
                  <c:v>71</c:v>
                </c:pt>
                <c:pt idx="146">
                  <c:v>71</c:v>
                </c:pt>
                <c:pt idx="147">
                  <c:v>71</c:v>
                </c:pt>
                <c:pt idx="148">
                  <c:v>71</c:v>
                </c:pt>
                <c:pt idx="149">
                  <c:v>71</c:v>
                </c:pt>
                <c:pt idx="150">
                  <c:v>71</c:v>
                </c:pt>
                <c:pt idx="151">
                  <c:v>71</c:v>
                </c:pt>
                <c:pt idx="152">
                  <c:v>71</c:v>
                </c:pt>
                <c:pt idx="153">
                  <c:v>71</c:v>
                </c:pt>
                <c:pt idx="154">
                  <c:v>71</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1"/>
          <c:order val="21"/>
          <c:tx>
            <c:strRef>
              <c:f>Blad1!$K$26</c:f>
              <c:strCache>
                <c:ptCount val="1"/>
                <c:pt idx="0">
                  <c:v>Fishing pressure</c:v>
                </c:pt>
              </c:strCache>
            </c:strRef>
          </c:tx>
          <c:spPr>
            <a:solidFill>
              <a:schemeClr val="accent4">
                <a:lumMod val="80000"/>
              </a:schemeClr>
            </a:solidFill>
            <a:ln w="25400">
              <a:noFill/>
            </a:ln>
            <a:effectLst/>
          </c:spPr>
          <c:val>
            <c:numRef>
              <c:f>Blad1!$L$26:$NH$26</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2"/>
          <c:order val="22"/>
          <c:tx>
            <c:strRef>
              <c:f>Blad1!$K$27</c:f>
              <c:strCache>
                <c:ptCount val="1"/>
                <c:pt idx="0">
                  <c:v>Discards</c:v>
                </c:pt>
              </c:strCache>
            </c:strRef>
          </c:tx>
          <c:spPr>
            <a:noFill/>
            <a:ln w="9525">
              <a:solidFill>
                <a:schemeClr val="tx1">
                  <a:lumMod val="50000"/>
                  <a:lumOff val="50000"/>
                </a:schemeClr>
              </a:solidFill>
            </a:ln>
            <a:effectLst/>
          </c:spPr>
          <c:val>
            <c:numRef>
              <c:f>Blad1!$L$27:$NH$27</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65</c:v>
                </c:pt>
                <c:pt idx="181">
                  <c:v>65</c:v>
                </c:pt>
                <c:pt idx="182">
                  <c:v>65</c:v>
                </c:pt>
                <c:pt idx="183">
                  <c:v>65</c:v>
                </c:pt>
                <c:pt idx="184">
                  <c:v>65</c:v>
                </c:pt>
                <c:pt idx="185">
                  <c:v>65</c:v>
                </c:pt>
                <c:pt idx="186">
                  <c:v>65</c:v>
                </c:pt>
                <c:pt idx="187">
                  <c:v>65</c:v>
                </c:pt>
                <c:pt idx="188">
                  <c:v>65</c:v>
                </c:pt>
                <c:pt idx="189">
                  <c:v>65</c:v>
                </c:pt>
                <c:pt idx="190">
                  <c:v>65</c:v>
                </c:pt>
                <c:pt idx="191">
                  <c:v>65</c:v>
                </c:pt>
                <c:pt idx="192">
                  <c:v>65</c:v>
                </c:pt>
                <c:pt idx="193">
                  <c:v>65</c:v>
                </c:pt>
                <c:pt idx="194">
                  <c:v>65</c:v>
                </c:pt>
                <c:pt idx="195">
                  <c:v>65</c:v>
                </c:pt>
                <c:pt idx="196">
                  <c:v>65</c:v>
                </c:pt>
                <c:pt idx="197">
                  <c:v>65</c:v>
                </c:pt>
                <c:pt idx="198">
                  <c:v>65</c:v>
                </c:pt>
                <c:pt idx="199">
                  <c:v>65</c:v>
                </c:pt>
                <c:pt idx="200">
                  <c:v>65</c:v>
                </c:pt>
                <c:pt idx="201">
                  <c:v>65</c:v>
                </c:pt>
                <c:pt idx="202">
                  <c:v>65</c:v>
                </c:pt>
                <c:pt idx="203">
                  <c:v>65</c:v>
                </c:pt>
                <c:pt idx="204">
                  <c:v>65</c:v>
                </c:pt>
                <c:pt idx="205">
                  <c:v>65</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3"/>
          <c:order val="23"/>
          <c:tx>
            <c:strRef>
              <c:f>Blad1!$K$28</c:f>
              <c:strCache>
                <c:ptCount val="1"/>
                <c:pt idx="0">
                  <c:v>Bottom impact</c:v>
                </c:pt>
              </c:strCache>
            </c:strRef>
          </c:tx>
          <c:spPr>
            <a:noFill/>
            <a:ln w="9525">
              <a:solidFill>
                <a:schemeClr val="tx1">
                  <a:lumMod val="50000"/>
                  <a:lumOff val="50000"/>
                </a:schemeClr>
              </a:solidFill>
            </a:ln>
            <a:effectLst/>
          </c:spPr>
          <c:val>
            <c:numRef>
              <c:f>Blad1!$L$28:$NH$28</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26</c:v>
                </c:pt>
                <c:pt idx="207">
                  <c:v>26</c:v>
                </c:pt>
                <c:pt idx="208">
                  <c:v>26</c:v>
                </c:pt>
                <c:pt idx="209">
                  <c:v>26</c:v>
                </c:pt>
                <c:pt idx="210">
                  <c:v>26</c:v>
                </c:pt>
                <c:pt idx="211">
                  <c:v>26</c:v>
                </c:pt>
                <c:pt idx="212">
                  <c:v>26</c:v>
                </c:pt>
                <c:pt idx="213">
                  <c:v>26</c:v>
                </c:pt>
                <c:pt idx="214">
                  <c:v>26</c:v>
                </c:pt>
                <c:pt idx="215">
                  <c:v>26</c:v>
                </c:pt>
                <c:pt idx="216">
                  <c:v>26</c:v>
                </c:pt>
                <c:pt idx="217">
                  <c:v>26</c:v>
                </c:pt>
                <c:pt idx="218">
                  <c:v>26</c:v>
                </c:pt>
                <c:pt idx="219">
                  <c:v>26</c:v>
                </c:pt>
                <c:pt idx="220">
                  <c:v>26</c:v>
                </c:pt>
                <c:pt idx="221">
                  <c:v>26</c:v>
                </c:pt>
                <c:pt idx="222">
                  <c:v>26</c:v>
                </c:pt>
                <c:pt idx="223">
                  <c:v>26</c:v>
                </c:pt>
                <c:pt idx="224">
                  <c:v>26</c:v>
                </c:pt>
                <c:pt idx="225">
                  <c:v>26</c:v>
                </c:pt>
                <c:pt idx="226">
                  <c:v>26</c:v>
                </c:pt>
                <c:pt idx="227">
                  <c:v>26</c:v>
                </c:pt>
                <c:pt idx="228">
                  <c:v>26</c:v>
                </c:pt>
                <c:pt idx="229">
                  <c:v>26</c:v>
                </c:pt>
                <c:pt idx="230">
                  <c:v>26</c:v>
                </c:pt>
                <c:pt idx="231">
                  <c:v>26</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4"/>
          <c:order val="24"/>
          <c:tx>
            <c:strRef>
              <c:f>Blad1!$K$29</c:f>
              <c:strCache>
                <c:ptCount val="1"/>
                <c:pt idx="0">
                  <c:v>Fuel efficiency</c:v>
                </c:pt>
              </c:strCache>
            </c:strRef>
          </c:tx>
          <c:spPr>
            <a:noFill/>
            <a:ln w="9525">
              <a:solidFill>
                <a:schemeClr val="tx1">
                  <a:lumMod val="50000"/>
                  <a:lumOff val="50000"/>
                </a:schemeClr>
              </a:solidFill>
            </a:ln>
            <a:effectLst/>
          </c:spPr>
          <c:val>
            <c:numRef>
              <c:f>Blad1!$L$29:$NH$29</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50</c:v>
                </c:pt>
                <c:pt idx="233">
                  <c:v>50</c:v>
                </c:pt>
                <c:pt idx="234">
                  <c:v>50</c:v>
                </c:pt>
                <c:pt idx="235">
                  <c:v>50</c:v>
                </c:pt>
                <c:pt idx="236">
                  <c:v>50</c:v>
                </c:pt>
                <c:pt idx="237">
                  <c:v>50</c:v>
                </c:pt>
                <c:pt idx="238">
                  <c:v>50</c:v>
                </c:pt>
                <c:pt idx="239">
                  <c:v>50</c:v>
                </c:pt>
                <c:pt idx="240">
                  <c:v>50</c:v>
                </c:pt>
                <c:pt idx="241">
                  <c:v>50</c:v>
                </c:pt>
                <c:pt idx="242">
                  <c:v>50</c:v>
                </c:pt>
                <c:pt idx="243">
                  <c:v>50</c:v>
                </c:pt>
                <c:pt idx="244">
                  <c:v>50</c:v>
                </c:pt>
                <c:pt idx="245">
                  <c:v>50</c:v>
                </c:pt>
                <c:pt idx="246">
                  <c:v>50</c:v>
                </c:pt>
                <c:pt idx="247">
                  <c:v>50</c:v>
                </c:pt>
                <c:pt idx="248">
                  <c:v>50</c:v>
                </c:pt>
                <c:pt idx="249">
                  <c:v>50</c:v>
                </c:pt>
                <c:pt idx="250">
                  <c:v>50</c:v>
                </c:pt>
                <c:pt idx="251">
                  <c:v>50</c:v>
                </c:pt>
                <c:pt idx="252">
                  <c:v>50</c:v>
                </c:pt>
                <c:pt idx="253">
                  <c:v>50</c:v>
                </c:pt>
                <c:pt idx="254">
                  <c:v>50</c:v>
                </c:pt>
                <c:pt idx="255">
                  <c:v>50</c:v>
                </c:pt>
                <c:pt idx="256">
                  <c:v>50</c:v>
                </c:pt>
                <c:pt idx="257">
                  <c:v>50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5"/>
          <c:order val="25"/>
          <c:tx>
            <c:strRef>
              <c:f>Blad1!$K$30</c:f>
              <c:strCache>
                <c:ptCount val="1"/>
                <c:pt idx="0">
                  <c:v>Adaptations low impact fishery</c:v>
                </c:pt>
              </c:strCache>
            </c:strRef>
          </c:tx>
          <c:spPr>
            <a:solidFill>
              <a:schemeClr val="accent2">
                <a:lumMod val="60000"/>
                <a:lumOff val="40000"/>
              </a:schemeClr>
            </a:solidFill>
            <a:ln w="25400">
              <a:noFill/>
            </a:ln>
            <a:effectLst/>
          </c:spPr>
          <c:val>
            <c:numRef>
              <c:f>Blad1!$L$30:$NH$30</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6"/>
          <c:order val="26"/>
          <c:tx>
            <c:strRef>
              <c:f>Blad1!$K$31</c:f>
              <c:strCache>
                <c:ptCount val="1"/>
                <c:pt idx="0">
                  <c:v>Safety</c:v>
                </c:pt>
              </c:strCache>
            </c:strRef>
          </c:tx>
          <c:spPr>
            <a:solidFill>
              <a:schemeClr val="accent3">
                <a:lumMod val="60000"/>
                <a:lumOff val="40000"/>
              </a:schemeClr>
            </a:solidFill>
            <a:ln w="25400">
              <a:noFill/>
            </a:ln>
            <a:effectLst/>
          </c:spPr>
          <c:val>
            <c:numRef>
              <c:f>Blad1!$L$31:$NH$31</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7"/>
          <c:order val="27"/>
          <c:tx>
            <c:strRef>
              <c:f>Blad1!$K$32</c:f>
              <c:strCache>
                <c:ptCount val="1"/>
                <c:pt idx="0">
                  <c:v>Animal welfare</c:v>
                </c:pt>
              </c:strCache>
            </c:strRef>
          </c:tx>
          <c:spPr>
            <a:solidFill>
              <a:schemeClr val="accent4">
                <a:lumMod val="60000"/>
                <a:lumOff val="40000"/>
              </a:schemeClr>
            </a:solidFill>
            <a:ln w="25400">
              <a:noFill/>
            </a:ln>
            <a:effectLst/>
          </c:spPr>
          <c:val>
            <c:numRef>
              <c:f>Blad1!$L$32:$NH$32</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ser>
        <c:ser>
          <c:idx val="28"/>
          <c:order val="28"/>
          <c:tx>
            <c:strRef>
              <c:f>Blad1!$K$33</c:f>
              <c:strCache>
                <c:ptCount val="1"/>
                <c:pt idx="0">
                  <c:v>Remuneration</c:v>
                </c:pt>
              </c:strCache>
            </c:strRef>
          </c:tx>
          <c:spPr>
            <a:noFill/>
            <a:ln w="9525">
              <a:solidFill>
                <a:schemeClr val="tx1">
                  <a:lumMod val="50000"/>
                  <a:lumOff val="50000"/>
                </a:schemeClr>
              </a:solidFill>
            </a:ln>
            <a:effectLst/>
          </c:spPr>
          <c:val>
            <c:numRef>
              <c:f>Blad1!$L$33:$NH$33</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47</c:v>
                </c:pt>
                <c:pt idx="336">
                  <c:v>47</c:v>
                </c:pt>
                <c:pt idx="337">
                  <c:v>47</c:v>
                </c:pt>
                <c:pt idx="338">
                  <c:v>47</c:v>
                </c:pt>
                <c:pt idx="339">
                  <c:v>47</c:v>
                </c:pt>
                <c:pt idx="340">
                  <c:v>47</c:v>
                </c:pt>
                <c:pt idx="341">
                  <c:v>47</c:v>
                </c:pt>
                <c:pt idx="342">
                  <c:v>47</c:v>
                </c:pt>
                <c:pt idx="343">
                  <c:v>47</c:v>
                </c:pt>
                <c:pt idx="344">
                  <c:v>47</c:v>
                </c:pt>
                <c:pt idx="345">
                  <c:v>47</c:v>
                </c:pt>
                <c:pt idx="346">
                  <c:v>47</c:v>
                </c:pt>
                <c:pt idx="347">
                  <c:v>47</c:v>
                </c:pt>
                <c:pt idx="348">
                  <c:v>47</c:v>
                </c:pt>
                <c:pt idx="349">
                  <c:v>47</c:v>
                </c:pt>
                <c:pt idx="350">
                  <c:v>47</c:v>
                </c:pt>
                <c:pt idx="351">
                  <c:v>47</c:v>
                </c:pt>
                <c:pt idx="352">
                  <c:v>47</c:v>
                </c:pt>
                <c:pt idx="353">
                  <c:v>47</c:v>
                </c:pt>
                <c:pt idx="354">
                  <c:v>47</c:v>
                </c:pt>
                <c:pt idx="355">
                  <c:v>47</c:v>
                </c:pt>
                <c:pt idx="356">
                  <c:v>47</c:v>
                </c:pt>
                <c:pt idx="357">
                  <c:v>47</c:v>
                </c:pt>
                <c:pt idx="358">
                  <c:v>47</c:v>
                </c:pt>
                <c:pt idx="359">
                  <c:v>47</c:v>
                </c:pt>
                <c:pt idx="360">
                  <c:v>47</c:v>
                </c:pt>
              </c:numCache>
            </c:numRef>
          </c:val>
        </c:ser>
        <c:dLbls>
          <c:showLegendKey val="0"/>
          <c:showVal val="0"/>
          <c:showCatName val="0"/>
          <c:showSerName val="0"/>
          <c:showPercent val="0"/>
          <c:showBubbleSize val="0"/>
        </c:dLbls>
        <c:axId val="410221896"/>
        <c:axId val="410223464"/>
      </c:radarChart>
      <c:catAx>
        <c:axId val="41022189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10223464"/>
        <c:crosses val="autoZero"/>
        <c:auto val="1"/>
        <c:lblAlgn val="ctr"/>
        <c:lblOffset val="100"/>
        <c:noMultiLvlLbl val="0"/>
      </c:catAx>
      <c:valAx>
        <c:axId val="410223464"/>
        <c:scaling>
          <c:orientation val="minMax"/>
          <c:max val="100"/>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nl-BE"/>
          </a:p>
        </c:txPr>
        <c:crossAx val="41022189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j-lt"/>
          <a:cs typeface="Arial" panose="020B0604020202020204" pitchFamily="34" charset="0"/>
        </a:defRPr>
      </a:pPr>
      <a:endParaRPr lang="nl-B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0.08471</cdr:x>
      <cdr:y>0.20127</cdr:y>
    </cdr:from>
    <cdr:to>
      <cdr:x>0.08471</cdr:x>
      <cdr:y>0.20127</cdr:y>
    </cdr:to>
    <cdr:grpSp>
      <cdr:nvGrpSpPr>
        <cdr:cNvPr id="6" name="Groep 5"/>
        <cdr:cNvGrpSpPr/>
      </cdr:nvGrpSpPr>
      <cdr:grpSpPr>
        <a:xfrm xmlns:a="http://schemas.openxmlformats.org/drawingml/2006/main">
          <a:off x="576023" y="833258"/>
          <a:ext cx="0" cy="0"/>
          <a:chOff x="576023" y="833258"/>
          <a:chExt cx="0" cy="0"/>
        </a:xfrm>
      </cdr:grpSpPr>
    </cdr:grpSp>
  </cdr:relSizeAnchor>
</c:userShapes>
</file>

<file path=ppt/drawings/drawing2.xml><?xml version="1.0" encoding="utf-8"?>
<c:userShapes xmlns:c="http://schemas.openxmlformats.org/drawingml/2006/chart">
  <cdr:relSizeAnchor xmlns:cdr="http://schemas.openxmlformats.org/drawingml/2006/chartDrawing">
    <cdr:from>
      <cdr:x>0.08471</cdr:x>
      <cdr:y>0.20127</cdr:y>
    </cdr:from>
    <cdr:to>
      <cdr:x>0.08471</cdr:x>
      <cdr:y>0.20127</cdr:y>
    </cdr:to>
    <cdr:grpSp>
      <cdr:nvGrpSpPr>
        <cdr:cNvPr id="6" name="Groep 5"/>
        <cdr:cNvGrpSpPr/>
      </cdr:nvGrpSpPr>
      <cdr:grpSpPr>
        <a:xfrm xmlns:a="http://schemas.openxmlformats.org/drawingml/2006/main">
          <a:off x="574906" y="1024100"/>
          <a:ext cx="0" cy="0"/>
          <a:chOff x="574906" y="1024100"/>
          <a:chExt cx="0" cy="0"/>
        </a:xfrm>
      </cdr:grpSpPr>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FA3C4-928A-4B30-985D-63C991404A2A}" type="datetimeFigureOut">
              <a:rPr lang="nl-BE" smtClean="0"/>
              <a:t>12/09/2016</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FBE85-6187-431F-ADBB-9A7C91B9D38A}" type="slidenum">
              <a:rPr lang="nl-BE" smtClean="0"/>
              <a:t>‹nr.›</a:t>
            </a:fld>
            <a:endParaRPr lang="nl-BE"/>
          </a:p>
        </p:txBody>
      </p:sp>
    </p:spTree>
    <p:extLst>
      <p:ext uri="{BB962C8B-B14F-4D97-AF65-F5344CB8AC3E}">
        <p14:creationId xmlns:p14="http://schemas.microsoft.com/office/powerpoint/2010/main" val="328890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Shale Rosen</a:t>
            </a:r>
            <a:r>
              <a:rPr lang="nl-BE" baseline="0" smtClean="0"/>
              <a:t> (IMR) </a:t>
            </a:r>
            <a:r>
              <a:rPr lang="nl-BE" smtClean="0"/>
              <a:t>invited us because there seems to be considerable</a:t>
            </a:r>
            <a:r>
              <a:rPr lang="nl-BE" baseline="0" smtClean="0"/>
              <a:t> interest from the Norwegian fishing industry in the assessment tool</a:t>
            </a:r>
            <a:endParaRPr lang="nl-BE"/>
          </a:p>
        </p:txBody>
      </p:sp>
      <p:sp>
        <p:nvSpPr>
          <p:cNvPr id="4" name="Tijdelijke aanduiding voor dianummer 3"/>
          <p:cNvSpPr>
            <a:spLocks noGrp="1"/>
          </p:cNvSpPr>
          <p:nvPr>
            <p:ph type="sldNum" sz="quarter" idx="10"/>
          </p:nvPr>
        </p:nvSpPr>
        <p:spPr/>
        <p:txBody>
          <a:bodyPr/>
          <a:lstStyle/>
          <a:p>
            <a:fld id="{40DFBE85-6187-431F-ADBB-9A7C91B9D38A}" type="slidenum">
              <a:rPr lang="nl-BE" smtClean="0"/>
              <a:t>1</a:t>
            </a:fld>
            <a:endParaRPr lang="nl-BE"/>
          </a:p>
        </p:txBody>
      </p:sp>
    </p:spTree>
    <p:extLst>
      <p:ext uri="{BB962C8B-B14F-4D97-AF65-F5344CB8AC3E}">
        <p14:creationId xmlns:p14="http://schemas.microsoft.com/office/powerpoint/2010/main" val="51550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This newly developed tool can be used for monitoring the progress of the fleet towards sustainability and should at the same provide fishers insight into the sustainability of their own actions and choices in relation to their colleagues.</a:t>
            </a:r>
          </a:p>
          <a:p>
            <a:endParaRPr lang="en-US" sz="1200" kern="1200" smtClean="0">
              <a:solidFill>
                <a:schemeClr val="tx1"/>
              </a:solidFill>
              <a:effectLst/>
              <a:latin typeface="+mn-lt"/>
              <a:ea typeface="+mn-ea"/>
              <a:cs typeface="+mn-cs"/>
            </a:endParaRPr>
          </a:p>
          <a:p>
            <a:r>
              <a:rPr lang="en-US" sz="1200" b="1" u="sng" kern="1200" smtClean="0">
                <a:solidFill>
                  <a:schemeClr val="tx1"/>
                </a:solidFill>
                <a:effectLst/>
                <a:latin typeface="+mn-lt"/>
                <a:ea typeface="+mn-ea"/>
                <a:cs typeface="+mn-cs"/>
              </a:rPr>
              <a:t>Zie verder: pragmatisch,</a:t>
            </a:r>
            <a:r>
              <a:rPr lang="en-US" sz="1200" b="1" u="sng" kern="1200" baseline="0" smtClean="0">
                <a:solidFill>
                  <a:schemeClr val="tx1"/>
                </a:solidFill>
                <a:effectLst/>
                <a:latin typeface="+mn-lt"/>
                <a:ea typeface="+mn-ea"/>
                <a:cs typeface="+mn-cs"/>
              </a:rPr>
              <a:t> ontstaan uit een noodzaak, een rechtstreekse vraag</a:t>
            </a:r>
            <a:r>
              <a:rPr lang="en-US" sz="1200" b="1" u="sng" kern="1200" smtClean="0">
                <a:solidFill>
                  <a:schemeClr val="tx1"/>
                </a:solidFill>
                <a:effectLst/>
                <a:latin typeface="+mn-lt"/>
                <a:ea typeface="+mn-ea"/>
                <a:cs typeface="+mn-cs"/>
              </a:rPr>
              <a:t> </a:t>
            </a:r>
          </a:p>
          <a:p>
            <a:endParaRPr lang="en-US" sz="1200" b="1" u="sng" kern="1200" smtClean="0">
              <a:solidFill>
                <a:schemeClr val="tx1"/>
              </a:solidFill>
              <a:effectLst/>
              <a:latin typeface="+mn-lt"/>
              <a:ea typeface="+mn-ea"/>
              <a:cs typeface="+mn-cs"/>
            </a:endParaRPr>
          </a:p>
          <a:p>
            <a:endParaRPr lang="nl-BE" b="1" u="sng"/>
          </a:p>
        </p:txBody>
      </p:sp>
      <p:sp>
        <p:nvSpPr>
          <p:cNvPr id="4" name="Tijdelijke aanduiding voor dianummer 3"/>
          <p:cNvSpPr>
            <a:spLocks noGrp="1"/>
          </p:cNvSpPr>
          <p:nvPr>
            <p:ph type="sldNum" sz="quarter" idx="10"/>
          </p:nvPr>
        </p:nvSpPr>
        <p:spPr/>
        <p:txBody>
          <a:bodyPr/>
          <a:lstStyle/>
          <a:p>
            <a:fld id="{DA8A73E9-B1DC-0D42-8DEC-8B2AC84240C3}" type="slidenum">
              <a:rPr lang="nl-BE" smtClean="0"/>
              <a:t>11</a:t>
            </a:fld>
            <a:endParaRPr lang="nl-BE"/>
          </a:p>
        </p:txBody>
      </p:sp>
    </p:spTree>
    <p:extLst>
      <p:ext uri="{BB962C8B-B14F-4D97-AF65-F5344CB8AC3E}">
        <p14:creationId xmlns:p14="http://schemas.microsoft.com/office/powerpoint/2010/main" val="1256067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2" indent="0" algn="l" defTabSz="457135" rtl="0" eaLnBrk="1" fontAlgn="auto" latinLnBrk="0" hangingPunct="1">
              <a:lnSpc>
                <a:spcPct val="100000"/>
              </a:lnSpc>
              <a:spcBef>
                <a:spcPts val="0"/>
              </a:spcBef>
              <a:spcAft>
                <a:spcPts val="0"/>
              </a:spcAft>
              <a:buClrTx/>
              <a:buSzTx/>
              <a:buFontTx/>
              <a:buNone/>
              <a:tabLst/>
              <a:defRPr/>
            </a:pPr>
            <a:r>
              <a:rPr lang="en-US" sz="2600" smtClean="0">
                <a:latin typeface="Tahoma" panose="020B0604030504040204" pitchFamily="34" charset="0"/>
                <a:ea typeface="Tahoma" panose="020B0604030504040204" pitchFamily="34" charset="0"/>
                <a:cs typeface="Tahoma" panose="020B0604030504040204" pitchFamily="34" charset="0"/>
              </a:rPr>
              <a:t>(support from sector): LEARNING TOOL</a:t>
            </a:r>
          </a:p>
          <a:p>
            <a:pPr marL="0" marR="0" lvl="2" indent="0" algn="l" defTabSz="457135" rtl="0" eaLnBrk="1" fontAlgn="auto" latinLnBrk="0" hangingPunct="1">
              <a:lnSpc>
                <a:spcPct val="100000"/>
              </a:lnSpc>
              <a:spcBef>
                <a:spcPts val="0"/>
              </a:spcBef>
              <a:spcAft>
                <a:spcPts val="0"/>
              </a:spcAft>
              <a:buClrTx/>
              <a:buSzTx/>
              <a:buFontTx/>
              <a:buNone/>
              <a:tabLst/>
              <a:defRPr/>
            </a:pPr>
            <a:r>
              <a:rPr lang="en-US" sz="2600" b="1" u="sng" smtClean="0">
                <a:latin typeface="Tahoma" panose="020B0604030504040204" pitchFamily="34" charset="0"/>
                <a:ea typeface="Tahoma" panose="020B0604030504040204" pitchFamily="34" charset="0"/>
                <a:cs typeface="Tahoma" panose="020B0604030504040204" pitchFamily="34" charset="0"/>
              </a:rPr>
              <a:t/>
            </a:r>
            <a:br>
              <a:rPr lang="en-US" sz="2600" b="1" u="sng" smtClean="0">
                <a:latin typeface="Tahoma" panose="020B0604030504040204" pitchFamily="34" charset="0"/>
                <a:ea typeface="Tahoma" panose="020B0604030504040204" pitchFamily="34" charset="0"/>
                <a:cs typeface="Tahoma" panose="020B0604030504040204" pitchFamily="34" charset="0"/>
              </a:rPr>
            </a:br>
            <a:r>
              <a:rPr lang="en-US" sz="2600" b="1" u="sng" smtClean="0">
                <a:latin typeface="Tahoma" panose="020B0604030504040204" pitchFamily="34" charset="0"/>
                <a:ea typeface="Tahoma" panose="020B0604030504040204" pitchFamily="34" charset="0"/>
                <a:cs typeface="Tahoma" panose="020B0604030504040204" pitchFamily="34" charset="0"/>
              </a:rPr>
              <a:t>WAAROM</a:t>
            </a:r>
            <a:r>
              <a:rPr lang="en-US" sz="2600" b="1" u="sng" baseline="0" smtClean="0">
                <a:latin typeface="Tahoma" panose="020B0604030504040204" pitchFamily="34" charset="0"/>
                <a:ea typeface="Tahoma" panose="020B0604030504040204" pitchFamily="34" charset="0"/>
                <a:cs typeface="Tahoma" panose="020B0604030504040204" pitchFamily="34" charset="0"/>
              </a:rPr>
              <a:t> GEEN MSC?</a:t>
            </a:r>
          </a:p>
          <a:p>
            <a:pPr marL="0" marR="0" lvl="2" indent="0" algn="l" defTabSz="457135" rtl="0" eaLnBrk="1" fontAlgn="auto" latinLnBrk="0" hangingPunct="1">
              <a:lnSpc>
                <a:spcPct val="100000"/>
              </a:lnSpc>
              <a:spcBef>
                <a:spcPts val="0"/>
              </a:spcBef>
              <a:spcAft>
                <a:spcPts val="0"/>
              </a:spcAft>
              <a:buClrTx/>
              <a:buSzTx/>
              <a:buFontTx/>
              <a:buNone/>
              <a:tabLst/>
              <a:defRPr/>
            </a:pPr>
            <a:endParaRPr lang="en-US" sz="2600" baseline="0" smtClean="0">
              <a:latin typeface="Tahoma" panose="020B0604030504040204" pitchFamily="34" charset="0"/>
              <a:ea typeface="Tahoma" panose="020B0604030504040204" pitchFamily="34" charset="0"/>
              <a:cs typeface="Tahoma" panose="020B0604030504040204" pitchFamily="34" charset="0"/>
            </a:endParaRPr>
          </a:p>
          <a:p>
            <a:pPr marL="0" marR="0" lvl="2" indent="0" algn="l" defTabSz="457135" rtl="0" eaLnBrk="1" fontAlgn="auto" latinLnBrk="0" hangingPunct="1">
              <a:lnSpc>
                <a:spcPct val="100000"/>
              </a:lnSpc>
              <a:spcBef>
                <a:spcPts val="0"/>
              </a:spcBef>
              <a:spcAft>
                <a:spcPts val="0"/>
              </a:spcAft>
              <a:buClrTx/>
              <a:buSzTx/>
              <a:buFontTx/>
              <a:buNone/>
              <a:tabLst/>
              <a:defRPr/>
            </a:pPr>
            <a:r>
              <a:rPr lang="en-US" sz="2600" baseline="0" smtClean="0">
                <a:latin typeface="Tahoma" panose="020B0604030504040204" pitchFamily="34" charset="0"/>
                <a:ea typeface="Tahoma" panose="020B0604030504040204" pitchFamily="34" charset="0"/>
                <a:cs typeface="Tahoma" panose="020B0604030504040204" pitchFamily="34" charset="0"/>
              </a:rPr>
              <a:t>Monitoring: in plaats van algemene indicatoren over de vloot te berekenen, gebruiken we individuele assessments om iets over de duurzaamheid van de hele vloot te kunnen zeggen</a:t>
            </a:r>
            <a:endParaRPr lang="en-US" sz="2600" smtClean="0">
              <a:latin typeface="Tahoma" panose="020B0604030504040204" pitchFamily="34" charset="0"/>
              <a:ea typeface="Tahoma" panose="020B0604030504040204" pitchFamily="34" charset="0"/>
              <a:cs typeface="Tahoma" panose="020B0604030504040204" pitchFamily="34" charset="0"/>
            </a:endParaRPr>
          </a:p>
          <a:p>
            <a:endParaRPr lang="nl-BE"/>
          </a:p>
        </p:txBody>
      </p:sp>
      <p:sp>
        <p:nvSpPr>
          <p:cNvPr id="4" name="Tijdelijke aanduiding voor dianummer 3"/>
          <p:cNvSpPr>
            <a:spLocks noGrp="1"/>
          </p:cNvSpPr>
          <p:nvPr>
            <p:ph type="sldNum" sz="quarter" idx="10"/>
          </p:nvPr>
        </p:nvSpPr>
        <p:spPr/>
        <p:txBody>
          <a:bodyPr/>
          <a:lstStyle/>
          <a:p>
            <a:fld id="{DA8A73E9-B1DC-0D42-8DEC-8B2AC84240C3}" type="slidenum">
              <a:rPr lang="nl-BE" smtClean="0"/>
              <a:t>12</a:t>
            </a:fld>
            <a:endParaRPr lang="nl-BE"/>
          </a:p>
        </p:txBody>
      </p:sp>
    </p:spTree>
    <p:extLst>
      <p:ext uri="{BB962C8B-B14F-4D97-AF65-F5344CB8AC3E}">
        <p14:creationId xmlns:p14="http://schemas.microsoft.com/office/powerpoint/2010/main" val="935090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smtClean="0"/>
              <a:t>Hier moet</a:t>
            </a:r>
            <a:r>
              <a:rPr lang="nl-BE" b="1" u="sng" baseline="0" smtClean="0"/>
              <a:t> duidelijk zijn dat er twee vragen zijn waar VALDUVIS op inspeelt</a:t>
            </a:r>
            <a:endParaRPr lang="nl-BE" b="1" u="sng"/>
          </a:p>
        </p:txBody>
      </p:sp>
      <p:sp>
        <p:nvSpPr>
          <p:cNvPr id="4" name="Tijdelijke aanduiding voor dianummer 3"/>
          <p:cNvSpPr>
            <a:spLocks noGrp="1"/>
          </p:cNvSpPr>
          <p:nvPr>
            <p:ph type="sldNum" sz="quarter" idx="10"/>
          </p:nvPr>
        </p:nvSpPr>
        <p:spPr/>
        <p:txBody>
          <a:bodyPr/>
          <a:lstStyle/>
          <a:p>
            <a:fld id="{DA8A73E9-B1DC-0D42-8DEC-8B2AC84240C3}" type="slidenum">
              <a:rPr lang="nl-BE" smtClean="0"/>
              <a:t>13</a:t>
            </a:fld>
            <a:endParaRPr lang="nl-BE"/>
          </a:p>
        </p:txBody>
      </p:sp>
    </p:spTree>
    <p:extLst>
      <p:ext uri="{BB962C8B-B14F-4D97-AF65-F5344CB8AC3E}">
        <p14:creationId xmlns:p14="http://schemas.microsoft.com/office/powerpoint/2010/main" val="2144511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Economisch, sociaal, ecologisch</a:t>
            </a:r>
            <a:endParaRPr lang="nl-BE" baseline="0" smtClean="0"/>
          </a:p>
        </p:txBody>
      </p:sp>
      <p:sp>
        <p:nvSpPr>
          <p:cNvPr id="4" name="Tijdelijke aanduiding voor dianummer 3"/>
          <p:cNvSpPr>
            <a:spLocks noGrp="1"/>
          </p:cNvSpPr>
          <p:nvPr>
            <p:ph type="sldNum" sz="quarter" idx="10"/>
          </p:nvPr>
        </p:nvSpPr>
        <p:spPr/>
        <p:txBody>
          <a:bodyPr/>
          <a:lstStyle/>
          <a:p>
            <a:fld id="{DA8A73E9-B1DC-0D42-8DEC-8B2AC84240C3}" type="slidenum">
              <a:rPr lang="nl-BE" smtClean="0"/>
              <a:t>14</a:t>
            </a:fld>
            <a:endParaRPr lang="nl-BE"/>
          </a:p>
        </p:txBody>
      </p:sp>
    </p:spTree>
    <p:extLst>
      <p:ext uri="{BB962C8B-B14F-4D97-AF65-F5344CB8AC3E}">
        <p14:creationId xmlns:p14="http://schemas.microsoft.com/office/powerpoint/2010/main" val="253863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Bij begin van deze slide normaal</a:t>
            </a:r>
            <a:r>
              <a:rPr lang="nl-BE" baseline="0" smtClean="0"/>
              <a:t> nog niet gepraat over automatisatie</a:t>
            </a:r>
            <a:endParaRPr lang="nl-BE"/>
          </a:p>
        </p:txBody>
      </p:sp>
      <p:sp>
        <p:nvSpPr>
          <p:cNvPr id="4" name="Tijdelijke aanduiding voor dianummer 3"/>
          <p:cNvSpPr>
            <a:spLocks noGrp="1"/>
          </p:cNvSpPr>
          <p:nvPr>
            <p:ph type="sldNum" sz="quarter" idx="10"/>
          </p:nvPr>
        </p:nvSpPr>
        <p:spPr/>
        <p:txBody>
          <a:bodyPr/>
          <a:lstStyle/>
          <a:p>
            <a:fld id="{40DFBE85-6187-431F-ADBB-9A7C91B9D38A}" type="slidenum">
              <a:rPr lang="nl-BE" smtClean="0"/>
              <a:t>15</a:t>
            </a:fld>
            <a:endParaRPr lang="nl-BE"/>
          </a:p>
        </p:txBody>
      </p:sp>
    </p:spTree>
    <p:extLst>
      <p:ext uri="{BB962C8B-B14F-4D97-AF65-F5344CB8AC3E}">
        <p14:creationId xmlns:p14="http://schemas.microsoft.com/office/powerpoint/2010/main" val="1309064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Bij begin van deze slide normaal</a:t>
            </a:r>
            <a:r>
              <a:rPr lang="nl-BE" baseline="0" smtClean="0"/>
              <a:t> nog niet gepraat over automatisatie</a:t>
            </a:r>
            <a:endParaRPr lang="nl-BE"/>
          </a:p>
        </p:txBody>
      </p:sp>
      <p:sp>
        <p:nvSpPr>
          <p:cNvPr id="4" name="Tijdelijke aanduiding voor dianummer 3"/>
          <p:cNvSpPr>
            <a:spLocks noGrp="1"/>
          </p:cNvSpPr>
          <p:nvPr>
            <p:ph type="sldNum" sz="quarter" idx="10"/>
          </p:nvPr>
        </p:nvSpPr>
        <p:spPr/>
        <p:txBody>
          <a:bodyPr/>
          <a:lstStyle/>
          <a:p>
            <a:fld id="{40DFBE85-6187-431F-ADBB-9A7C91B9D38A}" type="slidenum">
              <a:rPr lang="nl-BE" smtClean="0"/>
              <a:t>16</a:t>
            </a:fld>
            <a:endParaRPr lang="nl-BE"/>
          </a:p>
        </p:txBody>
      </p:sp>
    </p:spTree>
    <p:extLst>
      <p:ext uri="{BB962C8B-B14F-4D97-AF65-F5344CB8AC3E}">
        <p14:creationId xmlns:p14="http://schemas.microsoft.com/office/powerpoint/2010/main" val="274523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Andere vragen</a:t>
            </a:r>
          </a:p>
          <a:p>
            <a:endParaRPr lang="nl-BE" smtClean="0"/>
          </a:p>
          <a:p>
            <a:r>
              <a:rPr lang="nl-BE" smtClean="0"/>
              <a:t>- Adriatic Sea</a:t>
            </a:r>
            <a:r>
              <a:rPr lang="nl-BE" baseline="0" smtClean="0"/>
              <a:t> = Real-time quota monitoring?</a:t>
            </a:r>
            <a:endParaRPr lang="nl-BE"/>
          </a:p>
        </p:txBody>
      </p:sp>
      <p:sp>
        <p:nvSpPr>
          <p:cNvPr id="4" name="Tijdelijke aanduiding voor dianummer 3"/>
          <p:cNvSpPr>
            <a:spLocks noGrp="1"/>
          </p:cNvSpPr>
          <p:nvPr>
            <p:ph type="sldNum" sz="quarter" idx="10"/>
          </p:nvPr>
        </p:nvSpPr>
        <p:spPr/>
        <p:txBody>
          <a:bodyPr/>
          <a:lstStyle/>
          <a:p>
            <a:fld id="{40DFBE85-6187-431F-ADBB-9A7C91B9D38A}" type="slidenum">
              <a:rPr lang="nl-BE" smtClean="0"/>
              <a:t>17</a:t>
            </a:fld>
            <a:endParaRPr lang="nl-BE"/>
          </a:p>
        </p:txBody>
      </p:sp>
    </p:spTree>
    <p:extLst>
      <p:ext uri="{BB962C8B-B14F-4D97-AF65-F5344CB8AC3E}">
        <p14:creationId xmlns:p14="http://schemas.microsoft.com/office/powerpoint/2010/main" val="3379365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INCLUDE ALL STAKEHOLDERS</a:t>
            </a:r>
            <a:r>
              <a:rPr lang="nl-BE" baseline="0" smtClean="0"/>
              <a:t> THROUGHOUT THE PROCESS</a:t>
            </a:r>
            <a:endParaRPr lang="nl-BE"/>
          </a:p>
        </p:txBody>
      </p:sp>
      <p:sp>
        <p:nvSpPr>
          <p:cNvPr id="4" name="Tijdelijke aanduiding voor dianummer 3"/>
          <p:cNvSpPr>
            <a:spLocks noGrp="1"/>
          </p:cNvSpPr>
          <p:nvPr>
            <p:ph type="sldNum" sz="quarter" idx="10"/>
          </p:nvPr>
        </p:nvSpPr>
        <p:spPr/>
        <p:txBody>
          <a:bodyPr/>
          <a:lstStyle/>
          <a:p>
            <a:fld id="{40DFBE85-6187-431F-ADBB-9A7C91B9D38A}" type="slidenum">
              <a:rPr lang="nl-BE" smtClean="0"/>
              <a:t>18</a:t>
            </a:fld>
            <a:endParaRPr lang="nl-BE"/>
          </a:p>
        </p:txBody>
      </p:sp>
    </p:spTree>
    <p:extLst>
      <p:ext uri="{BB962C8B-B14F-4D97-AF65-F5344CB8AC3E}">
        <p14:creationId xmlns:p14="http://schemas.microsoft.com/office/powerpoint/2010/main" val="1145470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baseline="0" smtClean="0"/>
          </a:p>
          <a:p>
            <a:r>
              <a:rPr lang="nl-BE" b="1" baseline="0" smtClean="0"/>
              <a:t>Zeggen wat monitoring nu is!!!!!!!!!! Slides vallen weg wegens te veel</a:t>
            </a:r>
          </a:p>
          <a:p>
            <a:endParaRPr lang="nl-BE" baseline="0" smtClean="0"/>
          </a:p>
          <a:p>
            <a:endParaRPr lang="nl-BE"/>
          </a:p>
        </p:txBody>
      </p:sp>
      <p:sp>
        <p:nvSpPr>
          <p:cNvPr id="4" name="Tijdelijke aanduiding voor dianummer 3"/>
          <p:cNvSpPr>
            <a:spLocks noGrp="1"/>
          </p:cNvSpPr>
          <p:nvPr>
            <p:ph type="sldNum" sz="quarter" idx="10"/>
          </p:nvPr>
        </p:nvSpPr>
        <p:spPr/>
        <p:txBody>
          <a:bodyPr/>
          <a:lstStyle/>
          <a:p>
            <a:fld id="{40DFBE85-6187-431F-ADBB-9A7C91B9D38A}" type="slidenum">
              <a:rPr lang="nl-BE" smtClean="0"/>
              <a:t>19</a:t>
            </a:fld>
            <a:endParaRPr lang="nl-BE"/>
          </a:p>
        </p:txBody>
      </p:sp>
    </p:spTree>
    <p:extLst>
      <p:ext uri="{BB962C8B-B14F-4D97-AF65-F5344CB8AC3E}">
        <p14:creationId xmlns:p14="http://schemas.microsoft.com/office/powerpoint/2010/main" val="1258063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This was</a:t>
            </a:r>
            <a:r>
              <a:rPr lang="nl-BE" baseline="0" smtClean="0"/>
              <a:t> the main incentive from the beginning!</a:t>
            </a:r>
            <a:endParaRPr lang="nl-BE"/>
          </a:p>
        </p:txBody>
      </p:sp>
      <p:sp>
        <p:nvSpPr>
          <p:cNvPr id="4" name="Tijdelijke aanduiding voor dianummer 3"/>
          <p:cNvSpPr>
            <a:spLocks noGrp="1"/>
          </p:cNvSpPr>
          <p:nvPr>
            <p:ph type="sldNum" sz="quarter" idx="10"/>
          </p:nvPr>
        </p:nvSpPr>
        <p:spPr/>
        <p:txBody>
          <a:bodyPr/>
          <a:lstStyle/>
          <a:p>
            <a:fld id="{40DFBE85-6187-431F-ADBB-9A7C91B9D38A}" type="slidenum">
              <a:rPr lang="nl-BE" smtClean="0"/>
              <a:t>20</a:t>
            </a:fld>
            <a:endParaRPr lang="nl-BE"/>
          </a:p>
        </p:txBody>
      </p:sp>
    </p:spTree>
    <p:extLst>
      <p:ext uri="{BB962C8B-B14F-4D97-AF65-F5344CB8AC3E}">
        <p14:creationId xmlns:p14="http://schemas.microsoft.com/office/powerpoint/2010/main" val="82300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The question is:</a:t>
            </a:r>
            <a:r>
              <a:rPr lang="nl-BE" baseline="0" smtClean="0"/>
              <a:t> WHY this approach?</a:t>
            </a:r>
            <a:endParaRPr lang="nl-BE" smtClean="0"/>
          </a:p>
        </p:txBody>
      </p:sp>
      <p:sp>
        <p:nvSpPr>
          <p:cNvPr id="4" name="Tijdelijke aanduiding voor dianummer 3"/>
          <p:cNvSpPr>
            <a:spLocks noGrp="1"/>
          </p:cNvSpPr>
          <p:nvPr>
            <p:ph type="sldNum" sz="quarter" idx="10"/>
          </p:nvPr>
        </p:nvSpPr>
        <p:spPr/>
        <p:txBody>
          <a:bodyPr/>
          <a:lstStyle/>
          <a:p>
            <a:fld id="{DA8A73E9-B1DC-0D42-8DEC-8B2AC84240C3}" type="slidenum">
              <a:rPr lang="nl-BE" smtClean="0"/>
              <a:t>2</a:t>
            </a:fld>
            <a:endParaRPr lang="nl-BE"/>
          </a:p>
        </p:txBody>
      </p:sp>
    </p:spTree>
    <p:extLst>
      <p:ext uri="{BB962C8B-B14F-4D97-AF65-F5344CB8AC3E}">
        <p14:creationId xmlns:p14="http://schemas.microsoft.com/office/powerpoint/2010/main" val="269300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This was</a:t>
            </a:r>
            <a:r>
              <a:rPr lang="nl-BE" baseline="0" smtClean="0"/>
              <a:t> the main incentive from the beginning!</a:t>
            </a:r>
            <a:endParaRPr lang="nl-BE"/>
          </a:p>
        </p:txBody>
      </p:sp>
      <p:sp>
        <p:nvSpPr>
          <p:cNvPr id="4" name="Tijdelijke aanduiding voor dianummer 3"/>
          <p:cNvSpPr>
            <a:spLocks noGrp="1"/>
          </p:cNvSpPr>
          <p:nvPr>
            <p:ph type="sldNum" sz="quarter" idx="10"/>
          </p:nvPr>
        </p:nvSpPr>
        <p:spPr/>
        <p:txBody>
          <a:bodyPr/>
          <a:lstStyle/>
          <a:p>
            <a:fld id="{40DFBE85-6187-431F-ADBB-9A7C91B9D38A}" type="slidenum">
              <a:rPr lang="nl-BE" smtClean="0"/>
              <a:t>21</a:t>
            </a:fld>
            <a:endParaRPr lang="nl-BE"/>
          </a:p>
        </p:txBody>
      </p:sp>
    </p:spTree>
    <p:extLst>
      <p:ext uri="{BB962C8B-B14F-4D97-AF65-F5344CB8AC3E}">
        <p14:creationId xmlns:p14="http://schemas.microsoft.com/office/powerpoint/2010/main" val="1128251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This was</a:t>
            </a:r>
            <a:r>
              <a:rPr lang="nl-BE" baseline="0" smtClean="0"/>
              <a:t> the main incentive from the beginning!</a:t>
            </a:r>
            <a:endParaRPr lang="nl-BE"/>
          </a:p>
        </p:txBody>
      </p:sp>
      <p:sp>
        <p:nvSpPr>
          <p:cNvPr id="4" name="Tijdelijke aanduiding voor dianummer 3"/>
          <p:cNvSpPr>
            <a:spLocks noGrp="1"/>
          </p:cNvSpPr>
          <p:nvPr>
            <p:ph type="sldNum" sz="quarter" idx="10"/>
          </p:nvPr>
        </p:nvSpPr>
        <p:spPr/>
        <p:txBody>
          <a:bodyPr/>
          <a:lstStyle/>
          <a:p>
            <a:fld id="{40DFBE85-6187-431F-ADBB-9A7C91B9D38A}" type="slidenum">
              <a:rPr lang="nl-BE" smtClean="0"/>
              <a:t>22</a:t>
            </a:fld>
            <a:endParaRPr lang="nl-BE"/>
          </a:p>
        </p:txBody>
      </p:sp>
    </p:spTree>
    <p:extLst>
      <p:ext uri="{BB962C8B-B14F-4D97-AF65-F5344CB8AC3E}">
        <p14:creationId xmlns:p14="http://schemas.microsoft.com/office/powerpoint/2010/main" val="1767699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This was</a:t>
            </a:r>
            <a:r>
              <a:rPr lang="nl-BE" baseline="0" smtClean="0"/>
              <a:t> the main incentive from the beginning!</a:t>
            </a:r>
            <a:endParaRPr lang="nl-BE"/>
          </a:p>
        </p:txBody>
      </p:sp>
      <p:sp>
        <p:nvSpPr>
          <p:cNvPr id="4" name="Tijdelijke aanduiding voor dianummer 3"/>
          <p:cNvSpPr>
            <a:spLocks noGrp="1"/>
          </p:cNvSpPr>
          <p:nvPr>
            <p:ph type="sldNum" sz="quarter" idx="10"/>
          </p:nvPr>
        </p:nvSpPr>
        <p:spPr/>
        <p:txBody>
          <a:bodyPr/>
          <a:lstStyle/>
          <a:p>
            <a:fld id="{40DFBE85-6187-431F-ADBB-9A7C91B9D38A}" type="slidenum">
              <a:rPr lang="nl-BE" smtClean="0"/>
              <a:t>23</a:t>
            </a:fld>
            <a:endParaRPr lang="nl-BE"/>
          </a:p>
        </p:txBody>
      </p:sp>
    </p:spTree>
    <p:extLst>
      <p:ext uri="{BB962C8B-B14F-4D97-AF65-F5344CB8AC3E}">
        <p14:creationId xmlns:p14="http://schemas.microsoft.com/office/powerpoint/2010/main" val="4156155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Zeg dat je niet</a:t>
            </a:r>
            <a:r>
              <a:rPr lang="nl-BE" baseline="0" smtClean="0"/>
              <a:t> verder zal ingaan op de details, maar dat je bereid bent om achteraf uit te leggen </a:t>
            </a:r>
          </a:p>
          <a:p>
            <a:endParaRPr lang="nl-BE" baseline="0" smtClean="0"/>
          </a:p>
          <a:p>
            <a:r>
              <a:rPr lang="nl-BE" baseline="0" smtClean="0"/>
              <a:t>METHODOLOGIE achter elk van de indicatoren: formules, berekeningen</a:t>
            </a:r>
          </a:p>
        </p:txBody>
      </p:sp>
      <p:sp>
        <p:nvSpPr>
          <p:cNvPr id="4" name="Tijdelijke aanduiding voor dianummer 3"/>
          <p:cNvSpPr>
            <a:spLocks noGrp="1"/>
          </p:cNvSpPr>
          <p:nvPr>
            <p:ph type="sldNum" sz="quarter" idx="10"/>
          </p:nvPr>
        </p:nvSpPr>
        <p:spPr/>
        <p:txBody>
          <a:bodyPr/>
          <a:lstStyle/>
          <a:p>
            <a:fld id="{DA8A73E9-B1DC-0D42-8DEC-8B2AC84240C3}" type="slidenum">
              <a:rPr lang="nl-BE" smtClean="0"/>
              <a:t>24</a:t>
            </a:fld>
            <a:endParaRPr lang="nl-BE"/>
          </a:p>
        </p:txBody>
      </p:sp>
    </p:spTree>
    <p:extLst>
      <p:ext uri="{BB962C8B-B14F-4D97-AF65-F5344CB8AC3E}">
        <p14:creationId xmlns:p14="http://schemas.microsoft.com/office/powerpoint/2010/main" val="116268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A8A73E9-B1DC-0D42-8DEC-8B2AC84240C3}" type="slidenum">
              <a:rPr lang="nl-BE" smtClean="0"/>
              <a:t>4</a:t>
            </a:fld>
            <a:endParaRPr lang="nl-BE"/>
          </a:p>
        </p:txBody>
      </p:sp>
    </p:spTree>
    <p:extLst>
      <p:ext uri="{BB962C8B-B14F-4D97-AF65-F5344CB8AC3E}">
        <p14:creationId xmlns:p14="http://schemas.microsoft.com/office/powerpoint/2010/main" val="346164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A8A73E9-B1DC-0D42-8DEC-8B2AC84240C3}" type="slidenum">
              <a:rPr lang="nl-BE" smtClean="0"/>
              <a:t>5</a:t>
            </a:fld>
            <a:endParaRPr lang="nl-BE"/>
          </a:p>
        </p:txBody>
      </p:sp>
    </p:spTree>
    <p:extLst>
      <p:ext uri="{BB962C8B-B14F-4D97-AF65-F5344CB8AC3E}">
        <p14:creationId xmlns:p14="http://schemas.microsoft.com/office/powerpoint/2010/main" val="58544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A8A73E9-B1DC-0D42-8DEC-8B2AC84240C3}" type="slidenum">
              <a:rPr lang="nl-BE" smtClean="0"/>
              <a:t>6</a:t>
            </a:fld>
            <a:endParaRPr lang="nl-BE"/>
          </a:p>
        </p:txBody>
      </p:sp>
    </p:spTree>
    <p:extLst>
      <p:ext uri="{BB962C8B-B14F-4D97-AF65-F5344CB8AC3E}">
        <p14:creationId xmlns:p14="http://schemas.microsoft.com/office/powerpoint/2010/main" val="295917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40DFBE85-6187-431F-ADBB-9A7C91B9D38A}" type="slidenum">
              <a:rPr lang="nl-BE" smtClean="0"/>
              <a:t>7</a:t>
            </a:fld>
            <a:endParaRPr lang="nl-BE"/>
          </a:p>
        </p:txBody>
      </p:sp>
    </p:spTree>
    <p:extLst>
      <p:ext uri="{BB962C8B-B14F-4D97-AF65-F5344CB8AC3E}">
        <p14:creationId xmlns:p14="http://schemas.microsoft.com/office/powerpoint/2010/main" val="223160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Fishers</a:t>
            </a:r>
            <a:r>
              <a:rPr lang="nl-BE" baseline="0" smtClean="0"/>
              <a:t> hadn’t seen the need for a long time!</a:t>
            </a:r>
          </a:p>
          <a:p>
            <a:endParaRPr lang="nl-BE"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smtClean="0">
                <a:solidFill>
                  <a:schemeClr val="tx2"/>
                </a:solidFill>
                <a:latin typeface="FlandersArtSans-Light" panose="00000400000000000000" pitchFamily="2" charset="0"/>
              </a:rPr>
              <a:t>Under pressure from the market and the authorities, the PO decided to put sustainability on the agenda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smtClean="0">
              <a:solidFill>
                <a:schemeClr val="tx2"/>
              </a:solidFill>
              <a:latin typeface="FlandersArtSans-Light" panose="00000400000000000000" pitchFamily="2" charset="0"/>
            </a:endParaRPr>
          </a:p>
          <a:p>
            <a:pPr algn="l"/>
            <a:r>
              <a:rPr lang="en-US" smtClean="0">
                <a:solidFill>
                  <a:schemeClr val="bg1"/>
                </a:solidFill>
                <a:latin typeface="FlandersArtSans-Medium" panose="00000600000000000000" pitchFamily="2" charset="0"/>
              </a:rPr>
              <a:t>Fishers’ producer organization (De</a:t>
            </a:r>
            <a:r>
              <a:rPr lang="en-US" baseline="0" smtClean="0">
                <a:solidFill>
                  <a:schemeClr val="bg1"/>
                </a:solidFill>
                <a:latin typeface="FlandersArtSans-Medium" panose="00000600000000000000" pitchFamily="2" charset="0"/>
              </a:rPr>
              <a:t> </a:t>
            </a:r>
            <a:r>
              <a:rPr lang="en-US" smtClean="0">
                <a:solidFill>
                  <a:schemeClr val="bg1"/>
                </a:solidFill>
                <a:latin typeface="FlandersArtSans-Medium" panose="00000600000000000000" pitchFamily="2" charset="0"/>
              </a:rPr>
              <a:t>Rederscentrale), an environmental NGO (Natuurpunt), the Flemish,</a:t>
            </a:r>
            <a:r>
              <a:rPr lang="en-US" baseline="0" smtClean="0">
                <a:solidFill>
                  <a:schemeClr val="bg1"/>
                </a:solidFill>
                <a:latin typeface="FlandersArtSans-Medium" panose="00000600000000000000" pitchFamily="2" charset="0"/>
              </a:rPr>
              <a:t> </a:t>
            </a:r>
            <a:r>
              <a:rPr lang="en-US" smtClean="0">
                <a:solidFill>
                  <a:schemeClr val="bg1"/>
                </a:solidFill>
                <a:latin typeface="FlandersArtSans-Medium" panose="00000600000000000000" pitchFamily="2" charset="0"/>
              </a:rPr>
              <a:t>Department for Agriculture and Fisheries and</a:t>
            </a:r>
          </a:p>
          <a:p>
            <a:pPr algn="l"/>
            <a:r>
              <a:rPr lang="en-US" smtClean="0">
                <a:solidFill>
                  <a:schemeClr val="bg1"/>
                </a:solidFill>
                <a:latin typeface="FlandersArtSans-Medium" panose="00000600000000000000" pitchFamily="2" charset="0"/>
              </a:rPr>
              <a:t>the Institute for Agricultural</a:t>
            </a:r>
            <a:r>
              <a:rPr lang="en-US" baseline="0" smtClean="0">
                <a:solidFill>
                  <a:schemeClr val="bg1"/>
                </a:solidFill>
                <a:latin typeface="FlandersArtSans-Medium" panose="00000600000000000000" pitchFamily="2" charset="0"/>
              </a:rPr>
              <a:t> </a:t>
            </a:r>
            <a:r>
              <a:rPr lang="en-US" smtClean="0">
                <a:solidFill>
                  <a:schemeClr val="bg1"/>
                </a:solidFill>
                <a:latin typeface="FlandersArtSans-Medium" panose="00000600000000000000" pitchFamily="2" charset="0"/>
              </a:rPr>
              <a:t>and Fisheries Research (ILVO). </a:t>
            </a:r>
            <a:r>
              <a:rPr lang="en-US" b="1" smtClean="0">
                <a:solidFill>
                  <a:schemeClr val="bg1"/>
                </a:solidFill>
                <a:latin typeface="FlandersArtSans-Medium" panose="00000600000000000000" pitchFamily="2" charset="0"/>
              </a:rPr>
              <a:t>The aim of this covenant was</a:t>
            </a:r>
            <a:r>
              <a:rPr lang="en-US" b="1" baseline="0" smtClean="0">
                <a:solidFill>
                  <a:schemeClr val="bg1"/>
                </a:solidFill>
                <a:latin typeface="FlandersArtSans-Medium" panose="00000600000000000000" pitchFamily="2" charset="0"/>
              </a:rPr>
              <a:t> </a:t>
            </a:r>
            <a:r>
              <a:rPr lang="en-US" b="1" smtClean="0">
                <a:solidFill>
                  <a:schemeClr val="bg1"/>
                </a:solidFill>
                <a:latin typeface="FlandersArtSans-Medium" panose="00000600000000000000" pitchFamily="2" charset="0"/>
              </a:rPr>
              <a:t>to initiate the transition of the Belgian fishery towards sustainability.</a:t>
            </a:r>
          </a:p>
          <a:p>
            <a:pPr algn="l"/>
            <a:r>
              <a:rPr lang="en-US" b="1" smtClean="0">
                <a:solidFill>
                  <a:schemeClr val="bg1"/>
                </a:solidFill>
                <a:latin typeface="FlandersArtSans-Medium" panose="00000600000000000000" pitchFamily="2" charset="0"/>
              </a:rPr>
              <a:t>In this context, ILVO was asked to develop an indicator-based</a:t>
            </a:r>
            <a:r>
              <a:rPr lang="en-US" b="1" baseline="0" smtClean="0">
                <a:solidFill>
                  <a:schemeClr val="bg1"/>
                </a:solidFill>
                <a:latin typeface="FlandersArtSans-Medium" panose="00000600000000000000" pitchFamily="2" charset="0"/>
              </a:rPr>
              <a:t> </a:t>
            </a:r>
            <a:r>
              <a:rPr lang="en-US" b="1" smtClean="0">
                <a:solidFill>
                  <a:schemeClr val="bg1"/>
                </a:solidFill>
                <a:latin typeface="FlandersArtSans-Medium" panose="00000600000000000000" pitchFamily="2" charset="0"/>
              </a:rPr>
              <a:t>assessment tool for measuring and monitoring the sustainability of</a:t>
            </a:r>
            <a:r>
              <a:rPr lang="en-US" b="1" baseline="0" smtClean="0">
                <a:solidFill>
                  <a:schemeClr val="bg1"/>
                </a:solidFill>
                <a:latin typeface="FlandersArtSans-Medium" panose="00000600000000000000" pitchFamily="2" charset="0"/>
              </a:rPr>
              <a:t> </a:t>
            </a:r>
            <a:r>
              <a:rPr lang="nl-BE" b="1" smtClean="0">
                <a:solidFill>
                  <a:schemeClr val="bg1"/>
                </a:solidFill>
                <a:latin typeface="FlandersArtSans-Medium" panose="00000600000000000000" pitchFamily="2" charset="0"/>
              </a:rPr>
              <a:t>the Belgian fishing fleet.</a:t>
            </a:r>
            <a:endParaRPr lang="nl-BE" b="1" smtClean="0">
              <a:solidFill>
                <a:schemeClr val="bg1"/>
              </a:solidFill>
              <a:latin typeface="FlandersArtSans-Medium" panose="00000600000000000000" pitchFamily="2"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smtClean="0">
              <a:solidFill>
                <a:schemeClr val="tx2"/>
              </a:solidFill>
              <a:latin typeface="FlandersArtSans-Light" panose="00000400000000000000" pitchFamily="2" charset="0"/>
            </a:endParaRPr>
          </a:p>
          <a:p>
            <a:endParaRPr lang="nl-BE"/>
          </a:p>
        </p:txBody>
      </p:sp>
      <p:sp>
        <p:nvSpPr>
          <p:cNvPr id="4" name="Tijdelijke aanduiding voor dianummer 3"/>
          <p:cNvSpPr>
            <a:spLocks noGrp="1"/>
          </p:cNvSpPr>
          <p:nvPr>
            <p:ph type="sldNum" sz="quarter" idx="10"/>
          </p:nvPr>
        </p:nvSpPr>
        <p:spPr/>
        <p:txBody>
          <a:bodyPr/>
          <a:lstStyle/>
          <a:p>
            <a:fld id="{DA8A73E9-B1DC-0D42-8DEC-8B2AC84240C3}" type="slidenum">
              <a:rPr lang="nl-BE" smtClean="0"/>
              <a:t>8</a:t>
            </a:fld>
            <a:endParaRPr lang="nl-BE"/>
          </a:p>
        </p:txBody>
      </p:sp>
    </p:spTree>
    <p:extLst>
      <p:ext uri="{BB962C8B-B14F-4D97-AF65-F5344CB8AC3E}">
        <p14:creationId xmlns:p14="http://schemas.microsoft.com/office/powerpoint/2010/main" val="166629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Tx/>
              <a:buChar char="-"/>
            </a:pPr>
            <a:r>
              <a:rPr lang="nl-BE" sz="1200" b="1" i="1" smtClean="0">
                <a:solidFill>
                  <a:schemeClr val="tx2"/>
                </a:solidFill>
                <a:latin typeface="FlandersArtSans-Regular" panose="00000500000000000000" pitchFamily="2" charset="0"/>
                <a:cs typeface="Times New Roman" panose="02020603050405020304" pitchFamily="18" charset="0"/>
              </a:rPr>
              <a:t>The Producer Organization</a:t>
            </a:r>
          </a:p>
          <a:p>
            <a:pPr marL="285750" indent="-285750">
              <a:buFontTx/>
              <a:buChar char="-"/>
            </a:pPr>
            <a:r>
              <a:rPr lang="nl-BE" sz="1200" b="1" i="1" smtClean="0">
                <a:solidFill>
                  <a:schemeClr val="tx2"/>
                </a:solidFill>
                <a:latin typeface="FlandersArtSans-Regular" panose="00000500000000000000" pitchFamily="2" charset="0"/>
                <a:cs typeface="Times New Roman" panose="02020603050405020304" pitchFamily="18" charset="0"/>
              </a:rPr>
              <a:t>The Department fot Agriculture and Fisheries</a:t>
            </a:r>
          </a:p>
          <a:p>
            <a:pPr marL="285750" indent="-285750">
              <a:buFontTx/>
              <a:buChar char="-"/>
            </a:pPr>
            <a:r>
              <a:rPr lang="nl-BE" sz="1200" b="1" i="1" smtClean="0">
                <a:solidFill>
                  <a:schemeClr val="tx2"/>
                </a:solidFill>
                <a:latin typeface="FlandersArtSans-Regular" panose="00000500000000000000" pitchFamily="2" charset="0"/>
                <a:cs typeface="Times New Roman" panose="02020603050405020304" pitchFamily="18" charset="0"/>
              </a:rPr>
              <a:t>The Institute for Agricultural and Fisheries Research (ILVO)</a:t>
            </a:r>
          </a:p>
          <a:p>
            <a:pPr marL="285750" indent="-285750">
              <a:buFontTx/>
              <a:buChar char="-"/>
            </a:pPr>
            <a:r>
              <a:rPr lang="nl-BE" sz="1200" b="1" i="1" smtClean="0">
                <a:solidFill>
                  <a:schemeClr val="tx2"/>
                </a:solidFill>
                <a:latin typeface="FlandersArtSans-Regular" panose="00000500000000000000" pitchFamily="2" charset="0"/>
                <a:cs typeface="Times New Roman" panose="02020603050405020304" pitchFamily="18" charset="0"/>
              </a:rPr>
              <a:t>An environmental NGO (Natuurpunt)</a:t>
            </a:r>
            <a:endParaRPr lang="nl-BE" sz="1200" b="1" i="1" smtClean="0">
              <a:solidFill>
                <a:schemeClr val="tx2"/>
              </a:solidFill>
              <a:latin typeface="FlandersArtSans-Regular" panose="00000500000000000000" pitchFamily="2" charset="0"/>
            </a:endParaRPr>
          </a:p>
          <a:p>
            <a:pPr algn="ctr"/>
            <a:endParaRPr lang="nl-BE" smtClean="0">
              <a:solidFill>
                <a:schemeClr val="bg1"/>
              </a:solidFill>
              <a:latin typeface="FlandersArtSans-Medium" panose="00000600000000000000" pitchFamily="2" charset="0"/>
              <a:ea typeface="Calibri" panose="020F0502020204030204" pitchFamily="34" charset="0"/>
              <a:cs typeface="Times New Roman" panose="02020603050405020304" pitchFamily="18" charset="0"/>
            </a:endParaRPr>
          </a:p>
          <a:p>
            <a:pPr lvl="1" algn="just">
              <a:lnSpc>
                <a:spcPct val="150000"/>
              </a:lnSpc>
            </a:pPr>
            <a:endParaRPr lang="en-US" sz="2800" b="1"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lgn="just">
              <a:lnSpc>
                <a:spcPct val="150000"/>
              </a:lnSpc>
            </a:pPr>
            <a:r>
              <a:rPr lang="en-US" sz="2800" b="1" smtClean="0">
                <a:solidFill>
                  <a:schemeClr val="tx2"/>
                </a:solidFill>
                <a:latin typeface="Tahoma" panose="020B0604030504040204" pitchFamily="34" charset="0"/>
                <a:ea typeface="Tahoma" panose="020B0604030504040204" pitchFamily="34" charset="0"/>
                <a:cs typeface="Tahoma" panose="020B0604030504040204" pitchFamily="34" charset="0"/>
              </a:rPr>
              <a:t>The VISTRAJECT project </a:t>
            </a:r>
            <a:r>
              <a:rPr lang="en-US" sz="1800" smtClean="0">
                <a:solidFill>
                  <a:schemeClr val="tx2"/>
                </a:solidFill>
                <a:latin typeface="Tahoma" panose="020B0604030504040204" pitchFamily="34" charset="0"/>
                <a:ea typeface="Tahoma" panose="020B0604030504040204" pitchFamily="34" charset="0"/>
                <a:cs typeface="Tahoma" panose="020B0604030504040204" pitchFamily="34" charset="0"/>
              </a:rPr>
              <a:t>(2011-2014)</a:t>
            </a:r>
          </a:p>
          <a:p>
            <a:pPr marL="1200019" lvl="2" indent="-285750">
              <a:lnSpc>
                <a:spcPct val="150000"/>
              </a:lnSpc>
              <a:buFont typeface="Arial" panose="020B0604020202020204" pitchFamily="34" charset="0"/>
              <a:buChar char="•"/>
            </a:pPr>
            <a:r>
              <a:rPr lang="en-US" sz="1800" smtClean="0">
                <a:solidFill>
                  <a:prstClr val="black"/>
                </a:solidFill>
                <a:latin typeface="Tahoma" panose="020B0604030504040204" pitchFamily="34" charset="0"/>
                <a:ea typeface="Tahoma" panose="020B0604030504040204" pitchFamily="34" charset="0"/>
                <a:cs typeface="Tahoma" panose="020B0604030504040204" pitchFamily="34" charset="0"/>
              </a:rPr>
              <a:t>‘A trajectory towards sustainability in the Belgian fishery’</a:t>
            </a:r>
          </a:p>
          <a:p>
            <a:pPr marL="1200019" lvl="2" indent="-285750">
              <a:lnSpc>
                <a:spcPct val="150000"/>
              </a:lnSpc>
              <a:buFont typeface="Arial" panose="020B0604020202020204" pitchFamily="34" charset="0"/>
              <a:buChar char="•"/>
            </a:pPr>
            <a:r>
              <a:rPr lang="en-US" sz="1800" smtClean="0">
                <a:solidFill>
                  <a:prstClr val="black"/>
                </a:solidFill>
                <a:latin typeface="Tahoma" panose="020B0604030504040204" pitchFamily="34" charset="0"/>
                <a:ea typeface="Tahoma" panose="020B0604030504040204" pitchFamily="34" charset="0"/>
                <a:cs typeface="Tahoma" panose="020B0604030504040204" pitchFamily="34" charset="0"/>
              </a:rPr>
              <a:t>Develop shared vision of a sustainable future</a:t>
            </a:r>
          </a:p>
          <a:p>
            <a:pPr marL="1200019" lvl="2" indent="-285750">
              <a:lnSpc>
                <a:spcPct val="150000"/>
              </a:lnSpc>
              <a:buFont typeface="Arial" panose="020B0604020202020204" pitchFamily="34" charset="0"/>
              <a:buChar char="•"/>
            </a:pPr>
            <a:r>
              <a:rPr lang="en-US" sz="1800" smtClean="0">
                <a:solidFill>
                  <a:prstClr val="black"/>
                </a:solidFill>
                <a:latin typeface="Tahoma" panose="020B0604030504040204" pitchFamily="34" charset="0"/>
                <a:ea typeface="Tahoma" panose="020B0604030504040204" pitchFamily="34" charset="0"/>
                <a:cs typeface="Tahoma" panose="020B0604030504040204" pitchFamily="34" charset="0"/>
              </a:rPr>
              <a:t>Define sustainability goals and actions</a:t>
            </a:r>
          </a:p>
          <a:p>
            <a:pPr marL="1200019" lvl="2" indent="-285750">
              <a:lnSpc>
                <a:spcPct val="150000"/>
              </a:lnSpc>
              <a:buFont typeface="Arial" panose="020B0604020202020204" pitchFamily="34" charset="0"/>
              <a:buChar char="•"/>
            </a:pPr>
            <a:r>
              <a:rPr lang="en-US" sz="1800" smtClean="0">
                <a:solidFill>
                  <a:prstClr val="black"/>
                </a:solidFill>
                <a:latin typeface="Tahoma" panose="020B0604030504040204" pitchFamily="34" charset="0"/>
                <a:ea typeface="Tahoma" panose="020B0604030504040204" pitchFamily="34" charset="0"/>
                <a:cs typeface="Tahoma" panose="020B0604030504040204" pitchFamily="34" charset="0"/>
              </a:rPr>
              <a:t>Promoters: government, NGOs, PO, research institute</a:t>
            </a:r>
          </a:p>
          <a:p>
            <a:pPr marL="1200019" lvl="2" indent="-285750">
              <a:lnSpc>
                <a:spcPct val="150000"/>
              </a:lnSpc>
              <a:buFont typeface="Arial" panose="020B0604020202020204" pitchFamily="34" charset="0"/>
              <a:buChar char="•"/>
            </a:pPr>
            <a:endParaRPr lang="en-US" sz="180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1" algn="just">
              <a:lnSpc>
                <a:spcPct val="150000"/>
              </a:lnSpc>
            </a:pPr>
            <a:r>
              <a:rPr lang="en-US" sz="2800" b="1" smtClean="0">
                <a:solidFill>
                  <a:schemeClr val="tx2"/>
                </a:solidFill>
                <a:latin typeface="Tahoma" panose="020B0604030504040204" pitchFamily="34" charset="0"/>
                <a:ea typeface="Tahoma" panose="020B0604030504040204" pitchFamily="34" charset="0"/>
                <a:cs typeface="Tahoma" panose="020B0604030504040204" pitchFamily="34" charset="0"/>
              </a:rPr>
              <a:t>The VALDUVIS project </a:t>
            </a:r>
            <a:r>
              <a:rPr lang="en-US" sz="1800" smtClean="0">
                <a:solidFill>
                  <a:schemeClr val="tx2"/>
                </a:solidFill>
                <a:latin typeface="Tahoma" panose="020B0604030504040204" pitchFamily="34" charset="0"/>
                <a:ea typeface="Tahoma" panose="020B0604030504040204" pitchFamily="34" charset="0"/>
                <a:cs typeface="Tahoma" panose="020B0604030504040204" pitchFamily="34" charset="0"/>
              </a:rPr>
              <a:t>(2011-2014)</a:t>
            </a:r>
          </a:p>
          <a:p>
            <a:pPr marL="1200019" lvl="2" indent="-285750">
              <a:lnSpc>
                <a:spcPct val="150000"/>
              </a:lnSpc>
              <a:buFont typeface="Arial" panose="020B0604020202020204" pitchFamily="34" charset="0"/>
              <a:buChar char="•"/>
            </a:pPr>
            <a:r>
              <a:rPr lang="en-US" smtClean="0">
                <a:latin typeface="Tahoma" panose="020B0604030504040204" pitchFamily="34" charset="0"/>
                <a:ea typeface="Tahoma" panose="020B0604030504040204" pitchFamily="34" charset="0"/>
                <a:cs typeface="Tahoma" panose="020B0604030504040204" pitchFamily="34" charset="0"/>
              </a:rPr>
              <a:t>Develop indicator-based sustainability monitoring tool</a:t>
            </a:r>
          </a:p>
          <a:p>
            <a:pPr marL="1200019" lvl="2" indent="-285750">
              <a:lnSpc>
                <a:spcPct val="150000"/>
              </a:lnSpc>
              <a:buFont typeface="Arial" panose="020B0604020202020204" pitchFamily="34" charset="0"/>
              <a:buChar char="•"/>
            </a:pPr>
            <a:r>
              <a:rPr lang="en-US" smtClean="0">
                <a:latin typeface="Tahoma" panose="020B0604030504040204" pitchFamily="34" charset="0"/>
                <a:ea typeface="Tahoma" panose="020B0604030504040204" pitchFamily="34" charset="0"/>
                <a:cs typeface="Tahoma" panose="020B0604030504040204" pitchFamily="34" charset="0"/>
              </a:rPr>
              <a:t>Multi-use tool, tailored to needs of different end users</a:t>
            </a:r>
          </a:p>
          <a:p>
            <a:pPr marL="1200019" lvl="2" indent="-285750">
              <a:lnSpc>
                <a:spcPct val="150000"/>
              </a:lnSpc>
              <a:buFont typeface="Arial" panose="020B0604020202020204" pitchFamily="34" charset="0"/>
              <a:buChar char="•"/>
            </a:pPr>
            <a:endParaRPr lang="en-US" sz="180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endParaRPr lang="nl-BE" smtClean="0">
              <a:solidFill>
                <a:schemeClr val="bg1"/>
              </a:solidFill>
              <a:latin typeface="FlandersArtSans-Medium" panose="00000600000000000000" pitchFamily="2"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smtClean="0">
              <a:solidFill>
                <a:schemeClr val="tx2"/>
              </a:solidFill>
              <a:latin typeface="FlandersArtSans-Light" panose="00000400000000000000" pitchFamily="2" charset="0"/>
            </a:endParaRPr>
          </a:p>
          <a:p>
            <a:endParaRPr lang="nl-BE"/>
          </a:p>
        </p:txBody>
      </p:sp>
      <p:sp>
        <p:nvSpPr>
          <p:cNvPr id="4" name="Tijdelijke aanduiding voor dianummer 3"/>
          <p:cNvSpPr>
            <a:spLocks noGrp="1"/>
          </p:cNvSpPr>
          <p:nvPr>
            <p:ph type="sldNum" sz="quarter" idx="10"/>
          </p:nvPr>
        </p:nvSpPr>
        <p:spPr/>
        <p:txBody>
          <a:bodyPr/>
          <a:lstStyle/>
          <a:p>
            <a:fld id="{DA8A73E9-B1DC-0D42-8DEC-8B2AC84240C3}" type="slidenum">
              <a:rPr lang="nl-BE" smtClean="0"/>
              <a:t>9</a:t>
            </a:fld>
            <a:endParaRPr lang="nl-BE"/>
          </a:p>
        </p:txBody>
      </p:sp>
    </p:spTree>
    <p:extLst>
      <p:ext uri="{BB962C8B-B14F-4D97-AF65-F5344CB8AC3E}">
        <p14:creationId xmlns:p14="http://schemas.microsoft.com/office/powerpoint/2010/main" val="218370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INCLUDE ALL STAKEHOLDERS</a:t>
            </a:r>
            <a:r>
              <a:rPr lang="nl-BE" baseline="0" smtClean="0"/>
              <a:t> THROUGHOUT THE PROCESS</a:t>
            </a:r>
          </a:p>
          <a:p>
            <a:r>
              <a:rPr lang="nl-BE" baseline="0" smtClean="0"/>
              <a:t>Uitleg Focus Groups etc.</a:t>
            </a:r>
            <a:endParaRPr lang="nl-BE"/>
          </a:p>
        </p:txBody>
      </p:sp>
      <p:sp>
        <p:nvSpPr>
          <p:cNvPr id="4" name="Tijdelijke aanduiding voor dianummer 3"/>
          <p:cNvSpPr>
            <a:spLocks noGrp="1"/>
          </p:cNvSpPr>
          <p:nvPr>
            <p:ph type="sldNum" sz="quarter" idx="10"/>
          </p:nvPr>
        </p:nvSpPr>
        <p:spPr/>
        <p:txBody>
          <a:bodyPr/>
          <a:lstStyle/>
          <a:p>
            <a:fld id="{40DFBE85-6187-431F-ADBB-9A7C91B9D38A}" type="slidenum">
              <a:rPr lang="nl-BE" smtClean="0"/>
              <a:t>10</a:t>
            </a:fld>
            <a:endParaRPr lang="nl-BE"/>
          </a:p>
        </p:txBody>
      </p:sp>
    </p:spTree>
    <p:extLst>
      <p:ext uri="{BB962C8B-B14F-4D97-AF65-F5344CB8AC3E}">
        <p14:creationId xmlns:p14="http://schemas.microsoft.com/office/powerpoint/2010/main" val="100958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dirty="0" smtClean="0"/>
              <a:t>Klik om de stijl te bewerken</a:t>
            </a:r>
            <a:endParaRPr lang="nl-BE"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BE" dirty="0"/>
          </a:p>
        </p:txBody>
      </p:sp>
      <p:sp>
        <p:nvSpPr>
          <p:cNvPr id="6" name="Tijdelijke aanduiding voor dianummer 5"/>
          <p:cNvSpPr>
            <a:spLocks noGrp="1"/>
          </p:cNvSpPr>
          <p:nvPr>
            <p:ph type="sldNum" sz="quarter" idx="12"/>
          </p:nvPr>
        </p:nvSpPr>
        <p:spPr/>
        <p:txBody>
          <a:bodyPr/>
          <a:lstStyle/>
          <a:p>
            <a:fld id="{BBF8B970-6066-488F-9E3E-04217176731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8219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878C094B-9703-4DE4-B302-A62DDD918AA0}" type="datetimeFigureOut">
              <a:rPr lang="nl-BE">
                <a:solidFill>
                  <a:prstClr val="black"/>
                </a:solidFill>
              </a:rPr>
              <a:pPr/>
              <a:t>12/09/2016</a:t>
            </a:fld>
            <a:endParaRPr lang="nl-BE">
              <a:solidFill>
                <a:prstClr val="black"/>
              </a:solidFill>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solidFill>
                <a:prstClr val="black"/>
              </a:solidFill>
            </a:endParaRPr>
          </a:p>
        </p:txBody>
      </p:sp>
      <p:sp>
        <p:nvSpPr>
          <p:cNvPr id="6" name="Tijdelijke aanduiding voor dianummer 5"/>
          <p:cNvSpPr>
            <a:spLocks noGrp="1"/>
          </p:cNvSpPr>
          <p:nvPr>
            <p:ph type="sldNum" sz="quarter" idx="12"/>
          </p:nvPr>
        </p:nvSpPr>
        <p:spPr/>
        <p:txBody>
          <a:bodyPr/>
          <a:lstStyle/>
          <a:p>
            <a:fld id="{BBF8B970-6066-488F-9E3E-04217176731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48877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dianummer 5"/>
          <p:cNvSpPr>
            <a:spLocks noGrp="1"/>
          </p:cNvSpPr>
          <p:nvPr>
            <p:ph type="sldNum" sz="quarter" idx="12"/>
          </p:nvPr>
        </p:nvSpPr>
        <p:spPr/>
        <p:txBody>
          <a:bodyPr/>
          <a:lstStyle/>
          <a:p>
            <a:fld id="{BBF8B970-6066-488F-9E3E-042171767310}" type="slidenum">
              <a:rPr lang="nl-BE" smtClean="0">
                <a:solidFill>
                  <a:prstClr val="black">
                    <a:tint val="75000"/>
                  </a:prstClr>
                </a:solidFill>
              </a:rPr>
              <a:pPr/>
              <a:t>‹nr.›</a:t>
            </a:fld>
            <a:endParaRPr lang="nl-BE" dirty="0">
              <a:solidFill>
                <a:prstClr val="black">
                  <a:tint val="75000"/>
                </a:prstClr>
              </a:solidFill>
            </a:endParaRPr>
          </a:p>
        </p:txBody>
      </p:sp>
    </p:spTree>
    <p:extLst>
      <p:ext uri="{BB962C8B-B14F-4D97-AF65-F5344CB8AC3E}">
        <p14:creationId xmlns:p14="http://schemas.microsoft.com/office/powerpoint/2010/main" val="149305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6" name="Tijdelijke aanduiding voor dianummer 5"/>
          <p:cNvSpPr>
            <a:spLocks noGrp="1"/>
          </p:cNvSpPr>
          <p:nvPr>
            <p:ph type="sldNum" sz="quarter" idx="12"/>
          </p:nvPr>
        </p:nvSpPr>
        <p:spPr/>
        <p:txBody>
          <a:bodyPr/>
          <a:lstStyle/>
          <a:p>
            <a:fld id="{BBF8B970-6066-488F-9E3E-04217176731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42927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ianummer 6"/>
          <p:cNvSpPr>
            <a:spLocks noGrp="1"/>
          </p:cNvSpPr>
          <p:nvPr>
            <p:ph type="sldNum" sz="quarter" idx="12"/>
          </p:nvPr>
        </p:nvSpPr>
        <p:spPr/>
        <p:txBody>
          <a:bodyPr/>
          <a:lstStyle/>
          <a:p>
            <a:fld id="{BBF8B970-6066-488F-9E3E-04217176731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7949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9" name="Tijdelijke aanduiding voor dianummer 8"/>
          <p:cNvSpPr>
            <a:spLocks noGrp="1"/>
          </p:cNvSpPr>
          <p:nvPr>
            <p:ph type="sldNum" sz="quarter" idx="12"/>
          </p:nvPr>
        </p:nvSpPr>
        <p:spPr/>
        <p:txBody>
          <a:bodyPr/>
          <a:lstStyle/>
          <a:p>
            <a:fld id="{BBF8B970-6066-488F-9E3E-04217176731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88590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BBF8B970-6066-488F-9E3E-042171767310}" type="slidenum">
              <a:rPr lang="nl-BE" smtClean="0">
                <a:solidFill>
                  <a:prstClr val="black">
                    <a:tint val="75000"/>
                  </a:prstClr>
                </a:solidFill>
              </a:rPr>
              <a:pPr/>
              <a:t>‹nr.›</a:t>
            </a:fld>
            <a:endParaRPr lang="nl-BE">
              <a:solidFill>
                <a:prstClr val="black">
                  <a:tint val="75000"/>
                </a:prstClr>
              </a:solidFill>
            </a:endParaRPr>
          </a:p>
        </p:txBody>
      </p:sp>
      <p:sp>
        <p:nvSpPr>
          <p:cNvPr id="6" name="Titel 5"/>
          <p:cNvSpPr txBox="1">
            <a:spLocks/>
          </p:cNvSpPr>
          <p:nvPr userDrawn="1"/>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l-BE" dirty="0">
              <a:solidFill>
                <a:prstClr val="black"/>
              </a:solidFill>
              <a:latin typeface="FlandersArtSans-Medium" panose="00000600000000000000" pitchFamily="2" charset="0"/>
            </a:endParaRPr>
          </a:p>
        </p:txBody>
      </p:sp>
    </p:spTree>
    <p:extLst>
      <p:ext uri="{BB962C8B-B14F-4D97-AF65-F5344CB8AC3E}">
        <p14:creationId xmlns:p14="http://schemas.microsoft.com/office/powerpoint/2010/main" val="270176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solidFill>
                  <a:srgbClr val="00206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7" name="Tijdelijke aanduiding voor dianummer 6"/>
          <p:cNvSpPr>
            <a:spLocks noGrp="1"/>
          </p:cNvSpPr>
          <p:nvPr>
            <p:ph type="sldNum" sz="quarter" idx="12"/>
          </p:nvPr>
        </p:nvSpPr>
        <p:spPr/>
        <p:txBody>
          <a:bodyPr/>
          <a:lstStyle/>
          <a:p>
            <a:fld id="{BBF8B970-6066-488F-9E3E-04217176731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65845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7" name="Tijdelijke aanduiding voor dianummer 6"/>
          <p:cNvSpPr>
            <a:spLocks noGrp="1"/>
          </p:cNvSpPr>
          <p:nvPr>
            <p:ph type="sldNum" sz="quarter" idx="12"/>
          </p:nvPr>
        </p:nvSpPr>
        <p:spPr/>
        <p:txBody>
          <a:bodyPr/>
          <a:lstStyle/>
          <a:p>
            <a:fld id="{BBF8B970-6066-488F-9E3E-04217176731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17702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dianummer 5"/>
          <p:cNvSpPr>
            <a:spLocks noGrp="1"/>
          </p:cNvSpPr>
          <p:nvPr>
            <p:ph type="sldNum" sz="quarter" idx="12"/>
          </p:nvPr>
        </p:nvSpPr>
        <p:spPr/>
        <p:txBody>
          <a:bodyPr/>
          <a:lstStyle/>
          <a:p>
            <a:fld id="{BBF8B970-6066-488F-9E3E-04217176731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67291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FlandersArtSans-Regular" panose="00000500000000000000" pitchFamily="2" charset="0"/>
              </a:defRPr>
            </a:lvl1pPr>
          </a:lstStyle>
          <a:p>
            <a:fld id="{BBF8B970-6066-488F-9E3E-042171767310}" type="slidenum">
              <a:rPr lang="nl-BE" smtClean="0">
                <a:solidFill>
                  <a:prstClr val="black">
                    <a:tint val="75000"/>
                  </a:prstClr>
                </a:solidFill>
              </a:rPr>
              <a:pPr/>
              <a:t>‹nr.›</a:t>
            </a:fld>
            <a:endParaRPr lang="nl-BE" dirty="0">
              <a:solidFill>
                <a:prstClr val="black">
                  <a:tint val="75000"/>
                </a:prstClr>
              </a:solidFill>
            </a:endParaRPr>
          </a:p>
        </p:txBody>
      </p:sp>
      <p:sp>
        <p:nvSpPr>
          <p:cNvPr id="7" name="Rechthoek 6"/>
          <p:cNvSpPr/>
          <p:nvPr userDrawn="1"/>
        </p:nvSpPr>
        <p:spPr>
          <a:xfrm>
            <a:off x="-36512" y="0"/>
            <a:ext cx="360000" cy="6858000"/>
          </a:xfrm>
          <a:prstGeom prst="rect">
            <a:avLst/>
          </a:prstGeom>
          <a:solidFill>
            <a:srgbClr val="154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8" name="Tekstvak 7"/>
          <p:cNvSpPr txBox="1"/>
          <p:nvPr userDrawn="1"/>
        </p:nvSpPr>
        <p:spPr>
          <a:xfrm rot="16200000">
            <a:off x="-200334" y="6103810"/>
            <a:ext cx="678391" cy="369332"/>
          </a:xfrm>
          <a:prstGeom prst="rect">
            <a:avLst/>
          </a:prstGeom>
          <a:noFill/>
        </p:spPr>
        <p:txBody>
          <a:bodyPr wrap="none" rtlCol="0">
            <a:spAutoFit/>
          </a:bodyPr>
          <a:lstStyle/>
          <a:p>
            <a:r>
              <a:rPr lang="nl-BE" dirty="0">
                <a:solidFill>
                  <a:prstClr val="white"/>
                </a:solidFill>
                <a:latin typeface="FlandersArtSans-Bold" panose="00000800000000000000" pitchFamily="2" charset="0"/>
              </a:rPr>
              <a:t>ILVO</a:t>
            </a:r>
          </a:p>
        </p:txBody>
      </p:sp>
    </p:spTree>
    <p:extLst>
      <p:ext uri="{BB962C8B-B14F-4D97-AF65-F5344CB8AC3E}">
        <p14:creationId xmlns:p14="http://schemas.microsoft.com/office/powerpoint/2010/main" val="27091877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landersArtSans-Regular" panose="000005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landersArtSans-Regular" panose="000005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landersArtSans-Regular" panose="000005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landersArtSans-Regular" panose="000005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landersArtSans-Regular"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valduvis.dev.ilvo/nl/" TargetMode="External"/><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google.be/url?sa=i&amp;rct=j&amp;q=&amp;esrc=s&amp;frm=1&amp;source=images&amp;cd=&amp;cad=rja&amp;docid=NsOFd31SrshhLM&amp;tbnid=qfpKDw944HwN8M:&amp;ved=0CAUQjRw&amp;url=http://spanjooltje.nl/tong/&amp;ei=4TYRUeydCcWk0AX06YCoCg&amp;psig=AFQjCNF8PLgszhnx6OD4NweC6OEwV2o9jA&amp;ust=1360169041959537" TargetMode="External"/><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gif"/><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hyperlink" Target="http://valduvis.dev.ilvo/nl/"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valduvis.be/Login?returnurl=/" TargetMode="External"/><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0.jpg"/><Relationship Id="rId4" Type="http://schemas.openxmlformats.org/officeDocument/2006/relationships/hyperlink" Target="http://valduvis.dev.ilvo/n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valduvis.be/Publicatie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ailto:Lancelot.blondeel@ilvo.vlaanderen.be" TargetMode="External"/><Relationship Id="rId3" Type="http://schemas.openxmlformats.org/officeDocument/2006/relationships/image" Target="../media/image47.jpeg"/><Relationship Id="rId7" Type="http://schemas.openxmlformats.org/officeDocument/2006/relationships/hyperlink" Target="mailto:nicolas.derudder@ilvo.vlaanderen.be" TargetMode="External"/><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hyperlink" Target="mailto:Arne.kinds@ilvo.vlaanderen.be" TargetMode="External"/><Relationship Id="rId4" Type="http://schemas.openxmlformats.org/officeDocument/2006/relationships/hyperlink" Target="mailto:Kim.sys@ilvo.vlaanderen.b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6006" y="6081923"/>
            <a:ext cx="1152790" cy="610744"/>
          </a:xfrm>
          <a:prstGeom prst="rect">
            <a:avLst/>
          </a:prstGeom>
        </p:spPr>
      </p:pic>
      <p:sp>
        <p:nvSpPr>
          <p:cNvPr id="4" name="Tijdelijke aanduiding voor inhoud 4"/>
          <p:cNvSpPr txBox="1">
            <a:spLocks/>
          </p:cNvSpPr>
          <p:nvPr/>
        </p:nvSpPr>
        <p:spPr>
          <a:xfrm>
            <a:off x="5153656" y="2850813"/>
            <a:ext cx="4018340" cy="6102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landersArtSans-Regular" panose="000005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landersArtSans-Regular" panose="000005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landersArtSans-Regular" panose="000005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landersArtSans-Regular" panose="000005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landersArtSans-Regular"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BE" sz="2200" smtClean="0">
                <a:solidFill>
                  <a:schemeClr val="tx2"/>
                </a:solidFill>
                <a:latin typeface="FlandersArtSans-Light" panose="00000400000000000000" pitchFamily="2" charset="0"/>
              </a:rPr>
              <a:t>13 </a:t>
            </a:r>
            <a:r>
              <a:rPr lang="nl-BE" sz="2200">
                <a:solidFill>
                  <a:schemeClr val="tx2"/>
                </a:solidFill>
                <a:latin typeface="FlandersArtSans-Light" panose="00000400000000000000" pitchFamily="2" charset="0"/>
              </a:rPr>
              <a:t>S</a:t>
            </a:r>
            <a:r>
              <a:rPr lang="nl-BE" sz="2200" smtClean="0">
                <a:solidFill>
                  <a:schemeClr val="tx2"/>
                </a:solidFill>
                <a:latin typeface="FlandersArtSans-Light" panose="00000400000000000000" pitchFamily="2" charset="0"/>
              </a:rPr>
              <a:t>eptember 2016</a:t>
            </a:r>
          </a:p>
          <a:p>
            <a:pPr marL="0" indent="0" algn="ctr">
              <a:buNone/>
            </a:pPr>
            <a:r>
              <a:rPr lang="nl-BE" sz="2200" smtClean="0">
                <a:solidFill>
                  <a:schemeClr val="tx2"/>
                </a:solidFill>
                <a:latin typeface="FlandersArtSans-Light" panose="00000400000000000000" pitchFamily="2" charset="0"/>
              </a:rPr>
              <a:t>CRISP meeting, Egersund</a:t>
            </a:r>
            <a:endParaRPr lang="nl-BE" sz="2200" dirty="0" smtClean="0">
              <a:solidFill>
                <a:schemeClr val="tx2"/>
              </a:solidFill>
              <a:latin typeface="FlandersArtSans-Light" panose="00000400000000000000" pitchFamily="2" charset="0"/>
            </a:endParaRPr>
          </a:p>
        </p:txBody>
      </p:sp>
      <p:pic>
        <p:nvPicPr>
          <p:cNvPr id="5" name="Afbeelding 4" descr="KAR_086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751" y="0"/>
            <a:ext cx="4802911" cy="6858001"/>
          </a:xfrm>
          <a:prstGeom prst="rect">
            <a:avLst/>
          </a:prstGeom>
          <a:noFill/>
          <a:ln>
            <a:noFill/>
          </a:ln>
        </p:spPr>
      </p:pic>
      <p:sp>
        <p:nvSpPr>
          <p:cNvPr id="6" name="Tekstvak 58"/>
          <p:cNvSpPr txBox="1"/>
          <p:nvPr/>
        </p:nvSpPr>
        <p:spPr>
          <a:xfrm>
            <a:off x="-203771" y="5722297"/>
            <a:ext cx="5133975" cy="10352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20000"/>
              </a:lnSpc>
              <a:spcAft>
                <a:spcPts val="0"/>
              </a:spcAft>
            </a:pPr>
            <a:r>
              <a:rPr lang="en-US" sz="2200">
                <a:solidFill>
                  <a:srgbClr val="FFFFFF"/>
                </a:solidFill>
                <a:latin typeface="FlandersArtSans-Medium" panose="00000600000000000000" pitchFamily="2" charset="0"/>
                <a:ea typeface="Calibri" panose="020F0502020204030204" pitchFamily="34" charset="0"/>
                <a:cs typeface="Arial" panose="020B0604020202020204" pitchFamily="34" charset="0"/>
              </a:rPr>
              <a:t>An innovative way of assessing the sustainability of fishing activities</a:t>
            </a:r>
          </a:p>
        </p:txBody>
      </p:sp>
      <p:sp>
        <p:nvSpPr>
          <p:cNvPr id="7" name="Rechthoek 6"/>
          <p:cNvSpPr/>
          <p:nvPr/>
        </p:nvSpPr>
        <p:spPr>
          <a:xfrm>
            <a:off x="782915" y="4269240"/>
            <a:ext cx="4147289" cy="1569597"/>
          </a:xfrm>
          <a:prstGeom prst="rect">
            <a:avLst/>
          </a:prstGeom>
        </p:spPr>
        <p:txBody>
          <a:bodyPr wrap="none">
            <a:spAutoFit/>
          </a:bodyPr>
          <a:lstStyle/>
          <a:p>
            <a:pPr algn="ctr">
              <a:lnSpc>
                <a:spcPct val="150000"/>
              </a:lnSpc>
              <a:spcAft>
                <a:spcPts val="0"/>
              </a:spcAft>
            </a:pPr>
            <a:r>
              <a:rPr lang="nl-BE" sz="7200" smtClean="0">
                <a:solidFill>
                  <a:srgbClr val="92D050"/>
                </a:solidFill>
                <a:effectLst/>
                <a:latin typeface="FlandersArtSans-Medium" panose="00000600000000000000" pitchFamily="2" charset="0"/>
                <a:ea typeface="Calibri" panose="020F0502020204030204" pitchFamily="34" charset="0"/>
                <a:cs typeface="Times New Roman" panose="02020603050405020304" pitchFamily="18" charset="0"/>
              </a:rPr>
              <a:t>VALDUVIS</a:t>
            </a:r>
            <a:endParaRPr lang="nl-BE" sz="1100" dirty="0">
              <a:solidFill>
                <a:srgbClr val="92D050"/>
              </a:solidFill>
              <a:effectLst/>
              <a:latin typeface="FlandersArtSans-Light" panose="00000400000000000000" pitchFamily="2" charset="0"/>
              <a:ea typeface="Calibri" panose="020F0502020204030204" pitchFamily="34" charset="0"/>
              <a:cs typeface="Times New Roman" panose="02020603050405020304" pitchFamily="18" charset="0"/>
            </a:endParaRPr>
          </a:p>
        </p:txBody>
      </p:sp>
      <p:sp>
        <p:nvSpPr>
          <p:cNvPr id="3" name="Titel 5"/>
          <p:cNvSpPr txBox="1">
            <a:spLocks/>
          </p:cNvSpPr>
          <p:nvPr/>
        </p:nvSpPr>
        <p:spPr>
          <a:xfrm>
            <a:off x="5125662" y="1634738"/>
            <a:ext cx="4018339" cy="832383"/>
          </a:xfrm>
          <a:prstGeom prst="rect">
            <a:avLst/>
          </a:prstGeom>
        </p:spPr>
        <p:txBody>
          <a:bodyPr/>
          <a:lstStyle>
            <a:lvl1pPr algn="ctr" defTabSz="914400" rtl="0" eaLnBrk="1" latinLnBrk="0" hangingPunct="1">
              <a:spcBef>
                <a:spcPct val="0"/>
              </a:spcBef>
              <a:buNone/>
              <a:defRPr sz="4400" kern="1200">
                <a:solidFill>
                  <a:schemeClr val="tx1"/>
                </a:solidFill>
                <a:latin typeface="FlandersArtSans-Bold" panose="00000800000000000000" pitchFamily="2" charset="0"/>
                <a:ea typeface="+mj-ea"/>
                <a:cs typeface="+mj-cs"/>
              </a:defRPr>
            </a:lvl1pPr>
          </a:lstStyle>
          <a:p>
            <a:r>
              <a:rPr lang="nl-BE" sz="2500" smtClean="0">
                <a:solidFill>
                  <a:srgbClr val="1F4E79"/>
                </a:solidFill>
                <a:latin typeface="FlandersArtSans-Medium" panose="00000600000000000000" pitchFamily="2" charset="0"/>
              </a:rPr>
              <a:t>“Managing change in the Belgian fishery”</a:t>
            </a:r>
            <a:endParaRPr lang="nl-BE" sz="2500" dirty="0">
              <a:solidFill>
                <a:srgbClr val="A1C518"/>
              </a:solidFill>
              <a:latin typeface="FlandersArtSans-Medium" panose="00000600000000000000" pitchFamily="2"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1998" y="6095377"/>
            <a:ext cx="876300" cy="583835"/>
          </a:xfrm>
          <a:prstGeom prst="rect">
            <a:avLst/>
          </a:prstGeom>
        </p:spPr>
      </p:pic>
      <p:sp>
        <p:nvSpPr>
          <p:cNvPr id="10" name="Rechthoek 9"/>
          <p:cNvSpPr/>
          <p:nvPr/>
        </p:nvSpPr>
        <p:spPr>
          <a:xfrm>
            <a:off x="5734859" y="4055059"/>
            <a:ext cx="2855934" cy="923330"/>
          </a:xfrm>
          <a:prstGeom prst="rect">
            <a:avLst/>
          </a:prstGeom>
        </p:spPr>
        <p:txBody>
          <a:bodyPr wrap="square">
            <a:spAutoFit/>
          </a:bodyPr>
          <a:lstStyle/>
          <a:p>
            <a:pPr algn="ctr" defTabSz="457196"/>
            <a:r>
              <a:rPr lang="en-US">
                <a:latin typeface="FlandersArtSans-Light" panose="00000400000000000000" pitchFamily="2" charset="0"/>
                <a:ea typeface="Tahoma" panose="020B0604030504040204" pitchFamily="34" charset="0"/>
                <a:cs typeface="Tahoma" panose="020B0604030504040204" pitchFamily="34" charset="0"/>
              </a:rPr>
              <a:t>Arne Kinds, Kim Sys, Wim Allegaert, Lancelot Blondeel, Nicolas Derudder</a:t>
            </a: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6726" y="5540586"/>
            <a:ext cx="1943100"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Afbeelding 11"/>
          <p:cNvPicPr/>
          <p:nvPr/>
        </p:nvPicPr>
        <p:blipFill>
          <a:blip r:embed="rId7" cstate="print">
            <a:extLst>
              <a:ext uri="{28A0092B-C50C-407E-A947-70E740481C1C}">
                <a14:useLocalDpi xmlns:a14="http://schemas.microsoft.com/office/drawing/2010/main" val="0"/>
              </a:ext>
            </a:extLst>
          </a:blip>
          <a:stretch>
            <a:fillRect/>
          </a:stretch>
        </p:blipFill>
        <p:spPr>
          <a:xfrm>
            <a:off x="5313411" y="6167600"/>
            <a:ext cx="1148715" cy="539750"/>
          </a:xfrm>
          <a:prstGeom prst="rect">
            <a:avLst/>
          </a:prstGeom>
        </p:spPr>
      </p:pic>
      <p:pic>
        <p:nvPicPr>
          <p:cNvPr id="13" name="Picture 1">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r="7672"/>
          <a:stretch/>
        </p:blipFill>
        <p:spPr>
          <a:xfrm>
            <a:off x="5927754" y="83982"/>
            <a:ext cx="3141087" cy="1072733"/>
          </a:xfrm>
          <a:prstGeom prst="rect">
            <a:avLst/>
          </a:prstGeom>
        </p:spPr>
      </p:pic>
      <p:cxnSp>
        <p:nvCxnSpPr>
          <p:cNvPr id="14" name="Rechte verbindingslijn 13"/>
          <p:cNvCxnSpPr/>
          <p:nvPr/>
        </p:nvCxnSpPr>
        <p:spPr>
          <a:xfrm>
            <a:off x="5313411" y="1156715"/>
            <a:ext cx="3830589" cy="1237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535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Framework</a:t>
            </a:r>
            <a:endParaRPr lang="en-US">
              <a:solidFill>
                <a:schemeClr val="tx2"/>
              </a:solidFill>
              <a:latin typeface="FlandersArtSans-Medium" panose="00000600000000000000" pitchFamily="2" charset="0"/>
              <a:cs typeface="Arial Rounded MT Bold"/>
            </a:endParaRPr>
          </a:p>
        </p:txBody>
      </p:sp>
      <p:sp>
        <p:nvSpPr>
          <p:cNvPr id="82" name="Content Placeholder 2"/>
          <p:cNvSpPr txBox="1">
            <a:spLocks/>
          </p:cNvSpPr>
          <p:nvPr/>
        </p:nvSpPr>
        <p:spPr>
          <a:xfrm>
            <a:off x="405114" y="840446"/>
            <a:ext cx="8738886" cy="56828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landersArtSans-Regular" panose="000005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landersArtSans-Regular" panose="000005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landersArtSans-Regular" panose="000005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landersArtSans-Regular" panose="000005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landersArtSans-Regular"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smtClean="0">
                <a:solidFill>
                  <a:schemeClr val="tx2"/>
                </a:solidFill>
                <a:latin typeface="FlandersArtSans-Medium" panose="00000600000000000000" pitchFamily="2" charset="0"/>
                <a:ea typeface="Tahoma" panose="020B0604030504040204" pitchFamily="34" charset="0"/>
                <a:cs typeface="Tahoma" panose="020B0604030504040204" pitchFamily="34" charset="0"/>
              </a:rPr>
              <a:t>Integrated Sustainability Assessment</a:t>
            </a:r>
            <a:r>
              <a:rPr lang="en-US" sz="1600" smtClean="0">
                <a:solidFill>
                  <a:schemeClr val="tx2"/>
                </a:solidFill>
                <a:latin typeface="FlandersArtSans-Light" panose="00000400000000000000" pitchFamily="2" charset="0"/>
                <a:ea typeface="Tahoma" panose="020B0604030504040204" pitchFamily="34" charset="0"/>
                <a:cs typeface="Tahoma" panose="020B0604030504040204" pitchFamily="34" charset="0"/>
              </a:rPr>
              <a:t> </a:t>
            </a:r>
            <a:r>
              <a:rPr lang="en-US" sz="2000" smtClean="0">
                <a:solidFill>
                  <a:schemeClr val="tx2"/>
                </a:solidFill>
                <a:latin typeface="FlandersArtSans-Light" panose="00000400000000000000" pitchFamily="2" charset="0"/>
                <a:ea typeface="Tahoma" panose="020B0604030504040204" pitchFamily="34" charset="0"/>
                <a:cs typeface="Tahoma" panose="020B0604030504040204" pitchFamily="34" charset="0"/>
              </a:rPr>
              <a:t>(see Weaver and Rotmans 2006)</a:t>
            </a:r>
          </a:p>
          <a:p>
            <a:r>
              <a:rPr lang="en-US" sz="3000" smtClean="0">
                <a:solidFill>
                  <a:schemeClr val="tx2"/>
                </a:solidFill>
                <a:latin typeface="FlandersArtSans-Medium" panose="00000600000000000000" pitchFamily="2" charset="0"/>
                <a:ea typeface="Tahoma" panose="020B0604030504040204" pitchFamily="34" charset="0"/>
                <a:cs typeface="Tahoma" panose="020B0604030504040204" pitchFamily="34" charset="0"/>
              </a:rPr>
              <a:t>Initiate transition towards sustainability</a:t>
            </a:r>
          </a:p>
          <a:p>
            <a:pPr lvl="1"/>
            <a:r>
              <a:rPr lang="en-US" sz="2200" smtClean="0">
                <a:latin typeface="FlandersArtSans-Light" panose="00000400000000000000" pitchFamily="2" charset="0"/>
                <a:ea typeface="Tahoma" panose="020B0604030504040204" pitchFamily="34" charset="0"/>
                <a:cs typeface="Tahoma" panose="020B0604030504040204" pitchFamily="34" charset="0"/>
              </a:rPr>
              <a:t>Cyclic step-by-step approach</a:t>
            </a:r>
          </a:p>
          <a:p>
            <a:pPr lvl="1"/>
            <a:r>
              <a:rPr lang="en-US" sz="2200" smtClean="0">
                <a:latin typeface="FlandersArtSans-Light" panose="00000400000000000000" pitchFamily="2" charset="0"/>
                <a:ea typeface="Tahoma" panose="020B0604030504040204" pitchFamily="34" charset="0"/>
                <a:cs typeface="Tahoma" panose="020B0604030504040204" pitchFamily="34" charset="0"/>
              </a:rPr>
              <a:t>Stakeholder participation is key</a:t>
            </a:r>
            <a:endParaRPr lang="en-US" sz="2200">
              <a:latin typeface="FlandersArtSans-Light" panose="00000400000000000000" pitchFamily="2" charset="0"/>
              <a:ea typeface="Tahoma" panose="020B0604030504040204" pitchFamily="34" charset="0"/>
              <a:cs typeface="Tahoma" panose="020B0604030504040204" pitchFamily="34" charset="0"/>
            </a:endParaRPr>
          </a:p>
        </p:txBody>
      </p:sp>
      <p:pic>
        <p:nvPicPr>
          <p:cNvPr id="121" name="Afbeelding 120"/>
          <p:cNvPicPr>
            <a:picLocks noChangeAspect="1"/>
          </p:cNvPicPr>
          <p:nvPr/>
        </p:nvPicPr>
        <p:blipFill>
          <a:blip r:embed="rId3"/>
          <a:stretch>
            <a:fillRect/>
          </a:stretch>
        </p:blipFill>
        <p:spPr>
          <a:xfrm>
            <a:off x="503498" y="3025607"/>
            <a:ext cx="8484244" cy="3455621"/>
          </a:xfrm>
          <a:prstGeom prst="rect">
            <a:avLst/>
          </a:prstGeom>
        </p:spPr>
      </p:pic>
      <p:cxnSp>
        <p:nvCxnSpPr>
          <p:cNvPr id="123" name="Rechte verbindingslijn 122"/>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5" name="Rectangle 7"/>
          <p:cNvSpPr/>
          <p:nvPr/>
        </p:nvSpPr>
        <p:spPr>
          <a:xfrm>
            <a:off x="431156" y="6481228"/>
            <a:ext cx="3836043" cy="307777"/>
          </a:xfrm>
          <a:prstGeom prst="rect">
            <a:avLst/>
          </a:prstGeom>
        </p:spPr>
        <p:txBody>
          <a:bodyPr wrap="square">
            <a:spAutoFit/>
          </a:bodyPr>
          <a:lstStyle/>
          <a:p>
            <a:r>
              <a:rPr lang="en-US" sz="1400">
                <a:latin typeface="FlandersArtSans-Light" panose="00000400000000000000" pitchFamily="2" charset="0"/>
                <a:cs typeface="Arial Unicode MS"/>
              </a:rPr>
              <a:t>Kinds </a:t>
            </a:r>
            <a:r>
              <a:rPr lang="en-US" sz="1400" i="1">
                <a:latin typeface="FlandersArtSans-Light" panose="00000400000000000000" pitchFamily="2" charset="0"/>
                <a:cs typeface="Arial Unicode MS"/>
              </a:rPr>
              <a:t>et al.</a:t>
            </a:r>
            <a:r>
              <a:rPr lang="en-US" sz="1400">
                <a:latin typeface="FlandersArtSans-Light" panose="00000400000000000000" pitchFamily="2" charset="0"/>
                <a:cs typeface="Arial Unicode MS"/>
              </a:rPr>
              <a:t> (</a:t>
            </a:r>
            <a:r>
              <a:rPr lang="en-US" sz="1400" smtClean="0">
                <a:latin typeface="FlandersArtSans-Light" panose="00000400000000000000" pitchFamily="2" charset="0"/>
                <a:cs typeface="Arial Unicode MS"/>
              </a:rPr>
              <a:t>2016), </a:t>
            </a:r>
            <a:r>
              <a:rPr lang="en-US" sz="1400" i="1" smtClean="0">
                <a:latin typeface="FlandersArtSans-Light" panose="00000400000000000000" pitchFamily="2" charset="0"/>
                <a:cs typeface="Arial Unicode MS"/>
              </a:rPr>
              <a:t>Fisheries Research</a:t>
            </a:r>
            <a:endParaRPr lang="en-US" sz="1400" i="1">
              <a:latin typeface="FlandersArtSans-Light" panose="00000400000000000000" pitchFamily="2" charset="0"/>
              <a:cs typeface="Arial Unicode MS"/>
            </a:endParaRPr>
          </a:p>
        </p:txBody>
      </p:sp>
    </p:spTree>
    <p:extLst>
      <p:ext uri="{BB962C8B-B14F-4D97-AF65-F5344CB8AC3E}">
        <p14:creationId xmlns:p14="http://schemas.microsoft.com/office/powerpoint/2010/main" val="351141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The assignment</a:t>
            </a:r>
            <a:endParaRPr lang="en-US">
              <a:solidFill>
                <a:schemeClr val="tx2"/>
              </a:solidFill>
              <a:latin typeface="FlandersArtSans-Medium" panose="00000600000000000000" pitchFamily="2" charset="0"/>
              <a:cs typeface="Arial Rounded MT Bold"/>
            </a:endParaRPr>
          </a:p>
        </p:txBody>
      </p:sp>
      <p:cxnSp>
        <p:nvCxnSpPr>
          <p:cNvPr id="5" name="Rechte verbindingslijn 4"/>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Afbeelding 1"/>
          <p:cNvPicPr>
            <a:picLocks noChangeAspect="1"/>
          </p:cNvPicPr>
          <p:nvPr/>
        </p:nvPicPr>
        <p:blipFill>
          <a:blip r:embed="rId3">
            <a:extLst>
              <a:ext uri="{28A0092B-C50C-407E-A947-70E740481C1C}">
                <a14:useLocalDpi xmlns:a14="http://schemas.microsoft.com/office/drawing/2010/main" val="0"/>
              </a:ext>
            </a:extLst>
          </a:blip>
          <a:srcRect l="26048" t="11253" r="26048" b="52473"/>
          <a:stretch>
            <a:fillRect/>
          </a:stretch>
        </p:blipFill>
        <p:spPr bwMode="auto">
          <a:xfrm>
            <a:off x="398835" y="3109821"/>
            <a:ext cx="2552557" cy="234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toelichting 1"/>
          <p:cNvSpPr/>
          <p:nvPr/>
        </p:nvSpPr>
        <p:spPr>
          <a:xfrm>
            <a:off x="756855" y="877406"/>
            <a:ext cx="8178801" cy="1673320"/>
          </a:xfrm>
          <a:prstGeom prst="wedgeEllipseCallout">
            <a:avLst>
              <a:gd name="adj1" fmla="val -33341"/>
              <a:gd name="adj2" fmla="val 8065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endParaRPr lang="en-US" sz="1100" u="sng">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Ovaal 2"/>
          <p:cNvSpPr/>
          <p:nvPr/>
        </p:nvSpPr>
        <p:spPr>
          <a:xfrm>
            <a:off x="3457622" y="3201767"/>
            <a:ext cx="2049583" cy="84395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mtClean="0">
                <a:latin typeface="FlandersArtSans-Light" panose="00000400000000000000" pitchFamily="2" charset="0"/>
                <a:ea typeface="Tahoma" panose="020B0604030504040204" pitchFamily="34" charset="0"/>
                <a:cs typeface="Tahoma" panose="020B0604030504040204" pitchFamily="34" charset="0"/>
              </a:rPr>
              <a:t>Individual assessments</a:t>
            </a:r>
            <a:endParaRPr lang="nl-BE">
              <a:latin typeface="FlandersArtSans-Light" panose="00000400000000000000" pitchFamily="2" charset="0"/>
              <a:ea typeface="Tahoma" panose="020B0604030504040204" pitchFamily="34" charset="0"/>
              <a:cs typeface="Tahoma" panose="020B0604030504040204" pitchFamily="34" charset="0"/>
            </a:endParaRPr>
          </a:p>
        </p:txBody>
      </p:sp>
      <p:sp>
        <p:nvSpPr>
          <p:cNvPr id="10" name="Ovaal 9"/>
          <p:cNvSpPr/>
          <p:nvPr/>
        </p:nvSpPr>
        <p:spPr>
          <a:xfrm>
            <a:off x="3456090" y="4644290"/>
            <a:ext cx="2049583" cy="6974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mtClean="0">
                <a:latin typeface="FlandersArtSans-Light" panose="00000400000000000000" pitchFamily="2" charset="0"/>
                <a:ea typeface="Tahoma" panose="020B0604030504040204" pitchFamily="34" charset="0"/>
                <a:cs typeface="Tahoma" panose="020B0604030504040204" pitchFamily="34" charset="0"/>
              </a:rPr>
              <a:t>Monitoring</a:t>
            </a:r>
            <a:endParaRPr lang="nl-BE">
              <a:latin typeface="FlandersArtSans-Light" panose="00000400000000000000" pitchFamily="2" charset="0"/>
              <a:ea typeface="Tahoma" panose="020B0604030504040204" pitchFamily="34" charset="0"/>
              <a:cs typeface="Tahoma" panose="020B0604030504040204" pitchFamily="34" charset="0"/>
            </a:endParaRPr>
          </a:p>
        </p:txBody>
      </p:sp>
      <p:sp>
        <p:nvSpPr>
          <p:cNvPr id="11" name="Rechthoek 10"/>
          <p:cNvSpPr/>
          <p:nvPr/>
        </p:nvSpPr>
        <p:spPr>
          <a:xfrm>
            <a:off x="5184830" y="4745870"/>
            <a:ext cx="3445847" cy="923330"/>
          </a:xfrm>
          <a:prstGeom prst="rect">
            <a:avLst/>
          </a:prstGeom>
        </p:spPr>
        <p:txBody>
          <a:bodyPr wrap="square">
            <a:spAutoFit/>
          </a:bodyPr>
          <a:lstStyle/>
          <a:p>
            <a:pPr lvl="1" algn="ctr"/>
            <a:r>
              <a:rPr lang="en-US" i="1" smtClean="0">
                <a:latin typeface="FlandersArtSans-Light" panose="00000400000000000000" pitchFamily="2" charset="0"/>
                <a:ea typeface="Tahoma" panose="020B0604030504040204" pitchFamily="34" charset="0"/>
                <a:cs typeface="Tahoma" panose="020B0604030504040204" pitchFamily="34" charset="0"/>
              </a:rPr>
              <a:t>Measure p</a:t>
            </a:r>
            <a:r>
              <a:rPr lang="en-US" sz="1800" i="1" smtClean="0">
                <a:latin typeface="FlandersArtSans-Light" panose="00000400000000000000" pitchFamily="2" charset="0"/>
                <a:ea typeface="Tahoma" panose="020B0604030504040204" pitchFamily="34" charset="0"/>
                <a:cs typeface="Tahoma" panose="020B0604030504040204" pitchFamily="34" charset="0"/>
              </a:rPr>
              <a:t>rogress towards sustainability goals (VISTRAJECT)</a:t>
            </a:r>
          </a:p>
        </p:txBody>
      </p:sp>
      <p:sp>
        <p:nvSpPr>
          <p:cNvPr id="4" name="PIJL-OMLAAG 3"/>
          <p:cNvSpPr/>
          <p:nvPr/>
        </p:nvSpPr>
        <p:spPr>
          <a:xfrm>
            <a:off x="4262763" y="4132797"/>
            <a:ext cx="439300" cy="446603"/>
          </a:xfrm>
          <a:prstGeom prst="downArrow">
            <a:avLst>
              <a:gd name="adj1" fmla="val 44449"/>
              <a:gd name="adj2" fmla="val 458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p:cNvSpPr/>
          <p:nvPr/>
        </p:nvSpPr>
        <p:spPr>
          <a:xfrm>
            <a:off x="1346188" y="1056211"/>
            <a:ext cx="6798863" cy="1200329"/>
          </a:xfrm>
          <a:prstGeom prst="rect">
            <a:avLst/>
          </a:prstGeom>
        </p:spPr>
        <p:txBody>
          <a:bodyPr wrap="square">
            <a:spAutoFit/>
          </a:bodyPr>
          <a:lstStyle/>
          <a:p>
            <a:pPr lvl="1" algn="ctr">
              <a:lnSpc>
                <a:spcPct val="150000"/>
              </a:lnSpc>
            </a:pPr>
            <a:r>
              <a:rPr lang="en-US" sz="2400">
                <a:latin typeface="FlandersArtSans-Light" panose="00000400000000000000" pitchFamily="2" charset="0"/>
                <a:ea typeface="Tahoma" panose="020B0604030504040204" pitchFamily="34" charset="0"/>
                <a:cs typeface="Tahoma" panose="020B0604030504040204" pitchFamily="34" charset="0"/>
              </a:rPr>
              <a:t>Tool to </a:t>
            </a:r>
            <a:r>
              <a:rPr lang="en-US" sz="2400" smtClean="0">
                <a:latin typeface="FlandersArtSans-Light" panose="00000400000000000000" pitchFamily="2" charset="0"/>
                <a:ea typeface="Tahoma" panose="020B0604030504040204" pitchFamily="34" charset="0"/>
                <a:cs typeface="Tahoma" panose="020B0604030504040204" pitchFamily="34" charset="0"/>
              </a:rPr>
              <a:t>assess, visualize </a:t>
            </a:r>
            <a:r>
              <a:rPr lang="en-US" sz="2400">
                <a:latin typeface="FlandersArtSans-Light" panose="00000400000000000000" pitchFamily="2" charset="0"/>
                <a:ea typeface="Tahoma" panose="020B0604030504040204" pitchFamily="34" charset="0"/>
                <a:cs typeface="Tahoma" panose="020B0604030504040204" pitchFamily="34" charset="0"/>
              </a:rPr>
              <a:t>and monitor the sustainability of the Belgian fishing </a:t>
            </a:r>
            <a:r>
              <a:rPr lang="en-US" sz="2400" smtClean="0">
                <a:latin typeface="FlandersArtSans-Light" panose="00000400000000000000" pitchFamily="2" charset="0"/>
                <a:ea typeface="Tahoma" panose="020B0604030504040204" pitchFamily="34" charset="0"/>
                <a:cs typeface="Tahoma" panose="020B0604030504040204" pitchFamily="34" charset="0"/>
              </a:rPr>
              <a:t>fleet</a:t>
            </a:r>
            <a:endParaRPr lang="en-US" sz="2400" u="sng">
              <a:latin typeface="FlandersArtSans-Light" panose="00000400000000000000" pitchFamily="2" charset="0"/>
              <a:ea typeface="Tahoma" panose="020B0604030504040204" pitchFamily="34" charset="0"/>
              <a:cs typeface="Tahoma" panose="020B0604030504040204" pitchFamily="34" charset="0"/>
            </a:endParaRPr>
          </a:p>
        </p:txBody>
      </p:sp>
      <p:sp>
        <p:nvSpPr>
          <p:cNvPr id="16" name="Rechthoek 15"/>
          <p:cNvSpPr/>
          <p:nvPr/>
        </p:nvSpPr>
        <p:spPr>
          <a:xfrm>
            <a:off x="5184829" y="3278545"/>
            <a:ext cx="3154842" cy="923330"/>
          </a:xfrm>
          <a:prstGeom prst="rect">
            <a:avLst/>
          </a:prstGeom>
        </p:spPr>
        <p:txBody>
          <a:bodyPr wrap="square">
            <a:spAutoFit/>
          </a:bodyPr>
          <a:lstStyle/>
          <a:p>
            <a:pPr lvl="1" algn="ctr"/>
            <a:r>
              <a:rPr lang="en-US" sz="1800" i="1" smtClean="0">
                <a:latin typeface="FlandersArtSans-Light" panose="00000400000000000000" pitchFamily="2" charset="0"/>
                <a:ea typeface="Tahoma" panose="020B0604030504040204" pitchFamily="34" charset="0"/>
                <a:cs typeface="Tahoma" panose="020B0604030504040204" pitchFamily="34" charset="0"/>
              </a:rPr>
              <a:t>Provide fishers with insight into their sustainability</a:t>
            </a:r>
          </a:p>
        </p:txBody>
      </p:sp>
      <p:sp>
        <p:nvSpPr>
          <p:cNvPr id="12" name="Ovaal 11"/>
          <p:cNvSpPr/>
          <p:nvPr/>
        </p:nvSpPr>
        <p:spPr>
          <a:xfrm>
            <a:off x="3457621" y="5928242"/>
            <a:ext cx="2049583" cy="6974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mtClean="0">
                <a:latin typeface="FlandersArtSans-Light" panose="00000400000000000000" pitchFamily="2" charset="0"/>
                <a:ea typeface="Tahoma" panose="020B0604030504040204" pitchFamily="34" charset="0"/>
                <a:cs typeface="Tahoma" panose="020B0604030504040204" pitchFamily="34" charset="0"/>
              </a:rPr>
              <a:t>Market</a:t>
            </a:r>
            <a:endParaRPr lang="nl-BE">
              <a:latin typeface="FlandersArtSans-Light" panose="00000400000000000000" pitchFamily="2" charset="0"/>
              <a:ea typeface="Tahoma" panose="020B0604030504040204" pitchFamily="34" charset="0"/>
              <a:cs typeface="Tahoma" panose="020B0604030504040204" pitchFamily="34" charset="0"/>
            </a:endParaRPr>
          </a:p>
        </p:txBody>
      </p:sp>
      <p:sp>
        <p:nvSpPr>
          <p:cNvPr id="13" name="PIJL-OMLAAG 12"/>
          <p:cNvSpPr/>
          <p:nvPr/>
        </p:nvSpPr>
        <p:spPr>
          <a:xfrm>
            <a:off x="4262762" y="5415738"/>
            <a:ext cx="439300" cy="446603"/>
          </a:xfrm>
          <a:prstGeom prst="downArrow">
            <a:avLst>
              <a:gd name="adj1" fmla="val 44449"/>
              <a:gd name="adj2" fmla="val 458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p:cNvSpPr/>
          <p:nvPr/>
        </p:nvSpPr>
        <p:spPr>
          <a:xfrm>
            <a:off x="5184829" y="6022878"/>
            <a:ext cx="3445847" cy="646331"/>
          </a:xfrm>
          <a:prstGeom prst="rect">
            <a:avLst/>
          </a:prstGeom>
        </p:spPr>
        <p:txBody>
          <a:bodyPr wrap="square">
            <a:spAutoFit/>
          </a:bodyPr>
          <a:lstStyle/>
          <a:p>
            <a:pPr lvl="1" algn="ctr"/>
            <a:r>
              <a:rPr lang="en-US" i="1" smtClean="0">
                <a:latin typeface="FlandersArtSans-Light" panose="00000400000000000000" pitchFamily="2" charset="0"/>
                <a:ea typeface="Tahoma" panose="020B0604030504040204" pitchFamily="34" charset="0"/>
                <a:cs typeface="Tahoma" panose="020B0604030504040204" pitchFamily="34" charset="0"/>
              </a:rPr>
              <a:t>Recognize efforts on the market</a:t>
            </a:r>
            <a:endParaRPr lang="en-US" sz="1800" i="1" smtClean="0">
              <a:latin typeface="FlandersArtSans-Light" panose="000004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588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P spid="4" grpId="0" animBg="1"/>
      <p:bldP spid="16"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Why individual assessments?</a:t>
            </a:r>
            <a:endParaRPr lang="en-US">
              <a:solidFill>
                <a:schemeClr val="tx2"/>
              </a:solidFill>
              <a:latin typeface="FlandersArtSans-Medium" panose="00000600000000000000" pitchFamily="2" charset="0"/>
              <a:cs typeface="Arial Rounded MT Bold"/>
            </a:endParaRPr>
          </a:p>
        </p:txBody>
      </p:sp>
      <p:cxnSp>
        <p:nvCxnSpPr>
          <p:cNvPr id="5" name="Rechte verbindingslijn 4"/>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hthoek 12"/>
          <p:cNvSpPr/>
          <p:nvPr/>
        </p:nvSpPr>
        <p:spPr>
          <a:xfrm>
            <a:off x="1219200" y="6030108"/>
            <a:ext cx="7484318" cy="461665"/>
          </a:xfrm>
          <a:prstGeom prst="rect">
            <a:avLst/>
          </a:prstGeom>
          <a:solidFill>
            <a:schemeClr val="tx2"/>
          </a:solidFill>
        </p:spPr>
        <p:txBody>
          <a:bodyPr wrap="square">
            <a:spAutoFit/>
          </a:bodyPr>
          <a:lstStyle/>
          <a:p>
            <a:pPr lvl="1" algn="ctr"/>
            <a:r>
              <a:rPr lang="en-US" sz="2400" smtClean="0">
                <a:solidFill>
                  <a:schemeClr val="bg1"/>
                </a:solidFill>
                <a:latin typeface="FlandersArtSans-Medium" panose="00000600000000000000" pitchFamily="2" charset="0"/>
                <a:ea typeface="Tahoma" panose="020B0604030504040204" pitchFamily="34" charset="0"/>
                <a:cs typeface="Tahoma" panose="020B0604030504040204" pitchFamily="34" charset="0"/>
              </a:rPr>
              <a:t>A multi-level, multi-use instrument</a:t>
            </a:r>
          </a:p>
        </p:txBody>
      </p:sp>
      <p:grpSp>
        <p:nvGrpSpPr>
          <p:cNvPr id="10" name="Groep 16"/>
          <p:cNvGrpSpPr>
            <a:grpSpLocks noChangeAspect="1"/>
          </p:cNvGrpSpPr>
          <p:nvPr/>
        </p:nvGrpSpPr>
        <p:grpSpPr>
          <a:xfrm>
            <a:off x="3034595" y="1058941"/>
            <a:ext cx="1082381" cy="3511311"/>
            <a:chOff x="179512" y="2002808"/>
            <a:chExt cx="1257909" cy="4080735"/>
          </a:xfrm>
        </p:grpSpPr>
        <p:pic>
          <p:nvPicPr>
            <p:cNvPr id="11" name="Picture 7" descr="http://spanjooltje.nl/wp-content/uploads/2011/02/Tong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359" y="4227568"/>
              <a:ext cx="1220463" cy="632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8" descr="T:\Kim\Foto's\2012-08-26 - 09-07 OD 1 Bedrijfssurvey  (1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3243566"/>
              <a:ext cx="1254287" cy="83307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Afbeelding 2"/>
            <p:cNvPicPr>
              <a:picLocks noChangeAspect="1"/>
            </p:cNvPicPr>
            <p:nvPr/>
          </p:nvPicPr>
          <p:blipFill>
            <a:blip r:embed="rId6" cstate="print">
              <a:extLst>
                <a:ext uri="{28A0092B-C50C-407E-A947-70E740481C1C}">
                  <a14:useLocalDpi xmlns:a14="http://schemas.microsoft.com/office/drawing/2010/main" val="0"/>
                </a:ext>
              </a:extLst>
            </a:blip>
            <a:srcRect b="39734"/>
            <a:stretch>
              <a:fillRect/>
            </a:stretch>
          </p:blipFill>
          <p:spPr bwMode="auto">
            <a:xfrm>
              <a:off x="179512" y="2002808"/>
              <a:ext cx="1257909" cy="10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Afbeelding 22"/>
            <p:cNvPicPr>
              <a:picLocks noChangeAspect="1"/>
            </p:cNvPicPr>
            <p:nvPr/>
          </p:nvPicPr>
          <p:blipFill rotWithShape="1">
            <a:blip r:embed="rId7" cstate="print">
              <a:extLst>
                <a:ext uri="{28A0092B-C50C-407E-A947-70E740481C1C}">
                  <a14:useLocalDpi xmlns:a14="http://schemas.microsoft.com/office/drawing/2010/main" val="0"/>
                </a:ext>
              </a:extLst>
            </a:blip>
            <a:srcRect l="22640" t="26768" r="35475" b="43875"/>
            <a:stretch/>
          </p:blipFill>
          <p:spPr>
            <a:xfrm>
              <a:off x="184359" y="5085184"/>
              <a:ext cx="1253062" cy="998359"/>
            </a:xfrm>
            <a:prstGeom prst="rect">
              <a:avLst/>
            </a:prstGeom>
            <a:noFill/>
            <a:ln>
              <a:noFill/>
            </a:ln>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8831" y="1956384"/>
            <a:ext cx="1950785" cy="787607"/>
          </a:xfrm>
          <a:prstGeom prst="rect">
            <a:avLst/>
          </a:prstGeom>
        </p:spPr>
      </p:pic>
      <p:sp>
        <p:nvSpPr>
          <p:cNvPr id="20" name="Rechthoek 19"/>
          <p:cNvSpPr/>
          <p:nvPr/>
        </p:nvSpPr>
        <p:spPr>
          <a:xfrm>
            <a:off x="0" y="2814597"/>
            <a:ext cx="2809616" cy="923330"/>
          </a:xfrm>
          <a:prstGeom prst="rect">
            <a:avLst/>
          </a:prstGeom>
        </p:spPr>
        <p:txBody>
          <a:bodyPr wrap="square">
            <a:spAutoFit/>
          </a:bodyPr>
          <a:lstStyle/>
          <a:p>
            <a:pPr lvl="1" algn="ctr"/>
            <a:r>
              <a:rPr lang="en-US" sz="1800" smtClean="0">
                <a:latin typeface="FlandersArtSans-Light" panose="00000400000000000000" pitchFamily="2" charset="0"/>
                <a:ea typeface="Tahoma" panose="020B0604030504040204" pitchFamily="34" charset="0"/>
                <a:cs typeface="Tahoma" panose="020B0604030504040204" pitchFamily="34" charset="0"/>
              </a:rPr>
              <a:t>Electronic Reporting System (ERS) = underused!</a:t>
            </a:r>
          </a:p>
        </p:txBody>
      </p:sp>
      <p:sp>
        <p:nvSpPr>
          <p:cNvPr id="21" name="Rechthoek 20"/>
          <p:cNvSpPr/>
          <p:nvPr/>
        </p:nvSpPr>
        <p:spPr>
          <a:xfrm>
            <a:off x="245165" y="4855438"/>
            <a:ext cx="4182456" cy="769441"/>
          </a:xfrm>
          <a:prstGeom prst="rect">
            <a:avLst/>
          </a:prstGeom>
          <a:noFill/>
        </p:spPr>
        <p:txBody>
          <a:bodyPr wrap="square">
            <a:spAutoFit/>
          </a:bodyPr>
          <a:lstStyle/>
          <a:p>
            <a:pPr lvl="1" algn="ctr"/>
            <a:r>
              <a:rPr lang="en-US" sz="2200" smtClean="0">
                <a:latin typeface="FlandersArtSans-Medium" panose="00000600000000000000" pitchFamily="2" charset="0"/>
                <a:ea typeface="Tahoma" panose="020B0604030504040204" pitchFamily="34" charset="0"/>
                <a:cs typeface="Tahoma" panose="020B0604030504040204" pitchFamily="34" charset="0"/>
              </a:rPr>
              <a:t>Detailed data for each fishing trip</a:t>
            </a:r>
          </a:p>
        </p:txBody>
      </p:sp>
      <p:sp>
        <p:nvSpPr>
          <p:cNvPr id="23" name="Rechthoek 22"/>
          <p:cNvSpPr/>
          <p:nvPr/>
        </p:nvSpPr>
        <p:spPr>
          <a:xfrm>
            <a:off x="3785937" y="1169162"/>
            <a:ext cx="5149719" cy="4647426"/>
          </a:xfrm>
          <a:prstGeom prst="rect">
            <a:avLst/>
          </a:prstGeom>
        </p:spPr>
        <p:txBody>
          <a:bodyPr wrap="square">
            <a:spAutoFit/>
          </a:bodyPr>
          <a:lstStyle/>
          <a:p>
            <a:pPr marL="914335" lvl="1" indent="-457200">
              <a:buFontTx/>
              <a:buChar char="-"/>
            </a:pPr>
            <a:r>
              <a:rPr lang="en-US" sz="2400" smtClean="0">
                <a:latin typeface="FlandersArtSans-Light" panose="00000400000000000000" pitchFamily="2" charset="0"/>
                <a:ea typeface="Tahoma" panose="020B0604030504040204" pitchFamily="34" charset="0"/>
                <a:cs typeface="Tahoma" panose="020B0604030504040204" pitchFamily="34" charset="0"/>
              </a:rPr>
              <a:t>Fishing tactics vary greatly between fishers</a:t>
            </a:r>
          </a:p>
          <a:p>
            <a:pPr marL="914335" lvl="1" indent="-457200">
              <a:buFont typeface="Wingdings" panose="05000000000000000000" pitchFamily="2" charset="2"/>
              <a:buChar char="§"/>
            </a:pPr>
            <a:endParaRPr lang="en-US" sz="1100" smtClean="0">
              <a:latin typeface="FlandersArtSans-Light" panose="00000400000000000000" pitchFamily="2" charset="0"/>
              <a:ea typeface="Tahoma" panose="020B0604030504040204" pitchFamily="34" charset="0"/>
              <a:cs typeface="Tahoma" panose="020B0604030504040204" pitchFamily="34" charset="0"/>
            </a:endParaRPr>
          </a:p>
          <a:p>
            <a:pPr marL="914335" lvl="2"/>
            <a:r>
              <a:rPr lang="en-US" sz="2400" i="1" smtClean="0">
                <a:latin typeface="FlandersArtSans-Light" panose="00000400000000000000" pitchFamily="2" charset="0"/>
                <a:ea typeface="Tahoma" panose="020B0604030504040204" pitchFamily="34" charset="0"/>
                <a:cs typeface="Tahoma" panose="020B0604030504040204" pitchFamily="34" charset="0"/>
              </a:rPr>
              <a:t>+ no </a:t>
            </a:r>
            <a:r>
              <a:rPr lang="en-US" sz="2400" i="1">
                <a:latin typeface="FlandersArtSans-Light" panose="00000400000000000000" pitchFamily="2" charset="0"/>
                <a:ea typeface="Tahoma" panose="020B0604030504040204" pitchFamily="34" charset="0"/>
                <a:cs typeface="Tahoma" panose="020B0604030504040204" pitchFamily="34" charset="0"/>
              </a:rPr>
              <a:t>fishing trip is the </a:t>
            </a:r>
            <a:r>
              <a:rPr lang="en-US" sz="2400" i="1" smtClean="0">
                <a:latin typeface="FlandersArtSans-Light" panose="00000400000000000000" pitchFamily="2" charset="0"/>
                <a:ea typeface="Tahoma" panose="020B0604030504040204" pitchFamily="34" charset="0"/>
                <a:cs typeface="Tahoma" panose="020B0604030504040204" pitchFamily="34" charset="0"/>
              </a:rPr>
              <a:t>same!</a:t>
            </a:r>
          </a:p>
          <a:p>
            <a:pPr marL="914335" lvl="1" indent="-457200">
              <a:buFont typeface="Wingdings" panose="05000000000000000000" pitchFamily="2" charset="2"/>
              <a:buChar char="§"/>
            </a:pPr>
            <a:endParaRPr lang="en-US" sz="1100" smtClean="0">
              <a:latin typeface="FlandersArtSans-Light" panose="00000400000000000000" pitchFamily="2" charset="0"/>
              <a:ea typeface="Tahoma" panose="020B0604030504040204" pitchFamily="34" charset="0"/>
              <a:cs typeface="Tahoma" panose="020B0604030504040204" pitchFamily="34" charset="0"/>
            </a:endParaRPr>
          </a:p>
          <a:p>
            <a:pPr marL="914335" lvl="1" indent="-457200">
              <a:buFontTx/>
              <a:buChar char="-"/>
            </a:pPr>
            <a:r>
              <a:rPr lang="en-US" sz="2400" smtClean="0">
                <a:latin typeface="FlandersArtSans-Light" panose="00000400000000000000" pitchFamily="2" charset="0"/>
                <a:ea typeface="Tahoma" panose="020B0604030504040204" pitchFamily="34" charset="0"/>
                <a:cs typeface="Tahoma" panose="020B0604030504040204" pitchFamily="34" charset="0"/>
              </a:rPr>
              <a:t>High degree of detail at a relatively low </a:t>
            </a:r>
            <a:r>
              <a:rPr lang="en-US" sz="2400" smtClean="0">
                <a:latin typeface="FlandersArtSans-Light" panose="00000400000000000000" pitchFamily="2" charset="0"/>
                <a:ea typeface="Tahoma" panose="020B0604030504040204" pitchFamily="34" charset="0"/>
                <a:cs typeface="Tahoma" panose="020B0604030504040204" pitchFamily="34" charset="0"/>
              </a:rPr>
              <a:t>cost</a:t>
            </a:r>
          </a:p>
          <a:p>
            <a:pPr marL="914335" lvl="1" indent="-457200">
              <a:buFontTx/>
              <a:buChar char="-"/>
            </a:pPr>
            <a:endParaRPr lang="en-US" sz="1100">
              <a:latin typeface="FlandersArtSans-Light" panose="00000400000000000000" pitchFamily="2" charset="0"/>
              <a:ea typeface="Tahoma" panose="020B0604030504040204" pitchFamily="34" charset="0"/>
              <a:cs typeface="Tahoma" panose="020B0604030504040204" pitchFamily="34" charset="0"/>
            </a:endParaRPr>
          </a:p>
          <a:p>
            <a:pPr marL="914335" lvl="1" indent="-457200">
              <a:buFontTx/>
              <a:buChar char="-"/>
            </a:pPr>
            <a:r>
              <a:rPr lang="en-US" sz="2400" smtClean="0">
                <a:latin typeface="FlandersArtSans-Light" panose="00000400000000000000" pitchFamily="2" charset="0"/>
                <a:ea typeface="Tahoma" panose="020B0604030504040204" pitchFamily="34" charset="0"/>
                <a:cs typeface="Tahoma" panose="020B0604030504040204" pitchFamily="34" charset="0"/>
              </a:rPr>
              <a:t>Near real-time information (!)</a:t>
            </a:r>
          </a:p>
          <a:p>
            <a:pPr marL="914335" lvl="1" indent="-457200">
              <a:buFontTx/>
              <a:buChar char="-"/>
            </a:pPr>
            <a:endParaRPr lang="en-US" sz="1200" smtClean="0">
              <a:latin typeface="FlandersArtSans-Light" panose="00000400000000000000" pitchFamily="2" charset="0"/>
              <a:ea typeface="Tahoma" panose="020B0604030504040204" pitchFamily="34" charset="0"/>
              <a:cs typeface="Tahoma" panose="020B0604030504040204" pitchFamily="34" charset="0"/>
            </a:endParaRPr>
          </a:p>
          <a:p>
            <a:pPr marL="914335" lvl="1" indent="-457200">
              <a:buFontTx/>
              <a:buChar char="-"/>
            </a:pPr>
            <a:r>
              <a:rPr lang="en-US" sz="2400" smtClean="0">
                <a:latin typeface="FlandersArtSans-Light" panose="00000400000000000000" pitchFamily="2" charset="0"/>
                <a:ea typeface="Tahoma" panose="020B0604030504040204" pitchFamily="34" charset="0"/>
                <a:cs typeface="Tahoma" panose="020B0604030504040204" pitchFamily="34" charset="0"/>
              </a:rPr>
              <a:t>Multiple </a:t>
            </a:r>
            <a:r>
              <a:rPr lang="en-US" sz="2400" smtClean="0">
                <a:latin typeface="FlandersArtSans-Light" panose="00000400000000000000" pitchFamily="2" charset="0"/>
                <a:ea typeface="Tahoma" panose="020B0604030504040204" pitchFamily="34" charset="0"/>
                <a:cs typeface="Tahoma" panose="020B0604030504040204" pitchFamily="34" charset="0"/>
              </a:rPr>
              <a:t>opportunities</a:t>
            </a:r>
          </a:p>
          <a:p>
            <a:pPr marL="914335" lvl="1" indent="-457200">
              <a:buFont typeface="Arial" panose="020B0604020202020204" pitchFamily="34" charset="0"/>
              <a:buChar char="•"/>
            </a:pPr>
            <a:endParaRPr lang="en-US" sz="1100" smtClean="0">
              <a:latin typeface="FlandersArtSans-Light" panose="00000400000000000000" pitchFamily="2" charset="0"/>
              <a:ea typeface="Tahoma" panose="020B0604030504040204" pitchFamily="34" charset="0"/>
              <a:cs typeface="Tahoma" panose="020B0604030504040204" pitchFamily="34" charset="0"/>
            </a:endParaRPr>
          </a:p>
          <a:p>
            <a:pPr marL="1371469" lvl="2" indent="-457200">
              <a:buFont typeface="Wingdings" panose="05000000000000000000" pitchFamily="2" charset="2"/>
              <a:buChar char="Ø"/>
            </a:pPr>
            <a:r>
              <a:rPr lang="en-US" sz="2000">
                <a:latin typeface="FlandersArtSans-Light" panose="00000400000000000000" pitchFamily="2" charset="0"/>
                <a:ea typeface="Tahoma" panose="020B0604030504040204" pitchFamily="34" charset="0"/>
                <a:cs typeface="Tahoma" panose="020B0604030504040204" pitchFamily="34" charset="0"/>
              </a:rPr>
              <a:t>Learning tool</a:t>
            </a:r>
          </a:p>
          <a:p>
            <a:pPr marL="914269" lvl="2"/>
            <a:endParaRPr lang="en-US" sz="600" smtClean="0">
              <a:latin typeface="FlandersArtSans-Light" panose="00000400000000000000" pitchFamily="2" charset="0"/>
              <a:ea typeface="Tahoma" panose="020B0604030504040204" pitchFamily="34" charset="0"/>
              <a:cs typeface="Tahoma" panose="020B0604030504040204" pitchFamily="34" charset="0"/>
            </a:endParaRPr>
          </a:p>
          <a:p>
            <a:pPr marL="1371469" lvl="2" indent="-457200">
              <a:buFont typeface="Wingdings" panose="05000000000000000000" pitchFamily="2" charset="2"/>
              <a:buChar char="Ø"/>
            </a:pPr>
            <a:r>
              <a:rPr lang="en-US" sz="2000" smtClean="0">
                <a:latin typeface="FlandersArtSans-Light" panose="00000400000000000000" pitchFamily="2" charset="0"/>
                <a:ea typeface="Tahoma" panose="020B0604030504040204" pitchFamily="34" charset="0"/>
                <a:cs typeface="Tahoma" panose="020B0604030504040204" pitchFamily="34" charset="0"/>
              </a:rPr>
              <a:t>Monitoring </a:t>
            </a:r>
            <a:r>
              <a:rPr lang="en-US" sz="2000">
                <a:latin typeface="FlandersArtSans-Light" panose="00000400000000000000" pitchFamily="2" charset="0"/>
                <a:ea typeface="Tahoma" panose="020B0604030504040204" pitchFamily="34" charset="0"/>
                <a:cs typeface="Tahoma" panose="020B0604030504040204" pitchFamily="34" charset="0"/>
              </a:rPr>
              <a:t>(cfr. VISTRAJECT</a:t>
            </a:r>
            <a:r>
              <a:rPr lang="en-US" sz="2000" smtClean="0">
                <a:latin typeface="FlandersArtSans-Light" panose="00000400000000000000" pitchFamily="2" charset="0"/>
                <a:ea typeface="Tahoma" panose="020B0604030504040204" pitchFamily="34" charset="0"/>
                <a:cs typeface="Tahoma" panose="020B0604030504040204" pitchFamily="34" charset="0"/>
              </a:rPr>
              <a:t>)</a:t>
            </a:r>
          </a:p>
          <a:p>
            <a:pPr marL="914269" lvl="2"/>
            <a:endParaRPr lang="en-US" sz="600" smtClean="0">
              <a:latin typeface="FlandersArtSans-Light" panose="00000400000000000000" pitchFamily="2" charset="0"/>
              <a:ea typeface="Tahoma" panose="020B0604030504040204" pitchFamily="34" charset="0"/>
              <a:cs typeface="Tahoma" panose="020B0604030504040204" pitchFamily="34" charset="0"/>
            </a:endParaRPr>
          </a:p>
          <a:p>
            <a:pPr marL="1371469" lvl="2" indent="-457200">
              <a:buFont typeface="Wingdings" panose="05000000000000000000" pitchFamily="2" charset="2"/>
              <a:buChar char="Ø"/>
            </a:pPr>
            <a:r>
              <a:rPr lang="en-US" sz="2000" smtClean="0">
                <a:latin typeface="FlandersArtSans-Light" panose="00000400000000000000" pitchFamily="2" charset="0"/>
                <a:ea typeface="Tahoma" panose="020B0604030504040204" pitchFamily="34" charset="0"/>
                <a:cs typeface="Tahoma" panose="020B0604030504040204" pitchFamily="34" charset="0"/>
              </a:rPr>
              <a:t>Market tool</a:t>
            </a:r>
            <a:endParaRPr lang="en-US" sz="2600" smtClean="0">
              <a:latin typeface="FlandersArtSans-Light" panose="000004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4554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How does it work?</a:t>
            </a:r>
            <a:endParaRPr lang="en-US">
              <a:solidFill>
                <a:schemeClr val="tx2"/>
              </a:solidFill>
              <a:latin typeface="FlandersArtSans-Medium" panose="00000600000000000000" pitchFamily="2" charset="0"/>
              <a:cs typeface="Arial Rounded MT Bold"/>
            </a:endParaRPr>
          </a:p>
        </p:txBody>
      </p:sp>
      <p:cxnSp>
        <p:nvCxnSpPr>
          <p:cNvPr id="5" name="Rechte verbindingslijn 4"/>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6" name="Picture 2" descr="http://www.thekidzpage.com/colouring_menus/pbdom/pages/cns0097.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571" b="15525"/>
          <a:stretch/>
        </p:blipFill>
        <p:spPr bwMode="auto">
          <a:xfrm>
            <a:off x="3999379" y="4532034"/>
            <a:ext cx="775255" cy="706561"/>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4" descr="http://www.colormegood.com/colormegoodPDFthumbnails/transportation/boats/fishingboat/fishingboat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182" y="4715150"/>
            <a:ext cx="895988" cy="696311"/>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6" descr="http://www.colormegood.com/colormegoodPDFthumbnails/transportation/boats/fishingboat/fishingboat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889" y="4385530"/>
            <a:ext cx="1254592" cy="974998"/>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8" descr="http://www.colormegood.com/colormegoodPDFthumbnails/transportation/boats/fishingboat/fishingboat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379" y="5300563"/>
            <a:ext cx="1169294" cy="908709"/>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0" descr="http://www.colormegood.com/colormegoodPDFthumbnails/transportation/boats/fishingboat/fishingboat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148" y="5360528"/>
            <a:ext cx="1229353" cy="955384"/>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TextBox 3"/>
          <p:cNvSpPr txBox="1"/>
          <p:nvPr/>
        </p:nvSpPr>
        <p:spPr>
          <a:xfrm rot="16200000">
            <a:off x="1935832" y="1383969"/>
            <a:ext cx="910574" cy="369332"/>
          </a:xfrm>
          <a:prstGeom prst="rect">
            <a:avLst/>
          </a:prstGeom>
          <a:solidFill>
            <a:schemeClr val="accent1">
              <a:lumMod val="40000"/>
              <a:lumOff val="60000"/>
            </a:schemeClr>
          </a:solidFill>
        </p:spPr>
        <p:txBody>
          <a:bodyPr wrap="square" rtlCol="0">
            <a:spAutoFit/>
          </a:bodyPr>
          <a:lstStyle/>
          <a:p>
            <a:pPr algn="ctr"/>
            <a:r>
              <a:rPr lang="nl-BE" smtClean="0">
                <a:latin typeface="Tahoma" panose="020B0604030504040204" pitchFamily="34" charset="0"/>
                <a:ea typeface="Tahoma" panose="020B0604030504040204" pitchFamily="34" charset="0"/>
                <a:cs typeface="Tahoma" panose="020B0604030504040204" pitchFamily="34" charset="0"/>
              </a:rPr>
              <a:t>Trip</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2" name="TextBox 20"/>
          <p:cNvSpPr txBox="1"/>
          <p:nvPr/>
        </p:nvSpPr>
        <p:spPr>
          <a:xfrm rot="16200000">
            <a:off x="1830066" y="2274738"/>
            <a:ext cx="1122105" cy="369332"/>
          </a:xfrm>
          <a:prstGeom prst="rect">
            <a:avLst/>
          </a:prstGeom>
          <a:solidFill>
            <a:schemeClr val="accent1">
              <a:lumMod val="40000"/>
              <a:lumOff val="60000"/>
            </a:schemeClr>
          </a:solidFill>
        </p:spPr>
        <p:txBody>
          <a:bodyPr wrap="square" rtlCol="0">
            <a:spAutoFit/>
          </a:bodyPr>
          <a:lstStyle/>
          <a:p>
            <a:pPr algn="ctr"/>
            <a:r>
              <a:rPr lang="nl-BE" smtClean="0">
                <a:latin typeface="Tahoma" panose="020B0604030504040204" pitchFamily="34" charset="0"/>
                <a:ea typeface="Tahoma" panose="020B0604030504040204" pitchFamily="34" charset="0"/>
                <a:cs typeface="Tahoma" panose="020B0604030504040204" pitchFamily="34" charset="0"/>
              </a:rPr>
              <a:t>Vessel</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3" name="TextBox 21"/>
          <p:cNvSpPr txBox="1"/>
          <p:nvPr/>
        </p:nvSpPr>
        <p:spPr>
          <a:xfrm rot="16200000">
            <a:off x="1776465" y="3450445"/>
            <a:ext cx="1229309" cy="369332"/>
          </a:xfrm>
          <a:prstGeom prst="rect">
            <a:avLst/>
          </a:prstGeom>
          <a:solidFill>
            <a:schemeClr val="accent1">
              <a:lumMod val="40000"/>
              <a:lumOff val="60000"/>
            </a:schemeClr>
          </a:solidFill>
        </p:spPr>
        <p:txBody>
          <a:bodyPr wrap="square" rtlCol="0">
            <a:spAutoFit/>
          </a:bodyPr>
          <a:lstStyle/>
          <a:p>
            <a:pPr algn="ctr"/>
            <a:r>
              <a:rPr lang="nl-BE" smtClean="0">
                <a:latin typeface="Tahoma" panose="020B0604030504040204" pitchFamily="34" charset="0"/>
                <a:ea typeface="Tahoma" panose="020B0604030504040204" pitchFamily="34" charset="0"/>
                <a:cs typeface="Tahoma" panose="020B0604030504040204" pitchFamily="34" charset="0"/>
              </a:rPr>
              <a:t>Segment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4" name="TextBox 22"/>
          <p:cNvSpPr txBox="1"/>
          <p:nvPr/>
        </p:nvSpPr>
        <p:spPr>
          <a:xfrm rot="16200000">
            <a:off x="1214000" y="5151592"/>
            <a:ext cx="2354238" cy="369332"/>
          </a:xfrm>
          <a:prstGeom prst="rect">
            <a:avLst/>
          </a:prstGeom>
          <a:solidFill>
            <a:schemeClr val="accent1">
              <a:lumMod val="40000"/>
              <a:lumOff val="60000"/>
            </a:schemeClr>
          </a:solidFill>
        </p:spPr>
        <p:txBody>
          <a:bodyPr wrap="square" rtlCol="0">
            <a:spAutoFit/>
          </a:bodyPr>
          <a:lstStyle/>
          <a:p>
            <a:pPr algn="ctr"/>
            <a:r>
              <a:rPr lang="nl-BE" smtClean="0">
                <a:latin typeface="Tahoma" panose="020B0604030504040204" pitchFamily="34" charset="0"/>
                <a:ea typeface="Tahoma" panose="020B0604030504040204" pitchFamily="34" charset="0"/>
                <a:cs typeface="Tahoma" panose="020B0604030504040204" pitchFamily="34" charset="0"/>
              </a:rPr>
              <a:t>Fleet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5" name="TextBox 4"/>
          <p:cNvSpPr txBox="1"/>
          <p:nvPr/>
        </p:nvSpPr>
        <p:spPr>
          <a:xfrm rot="16200000">
            <a:off x="-709980" y="3582531"/>
            <a:ext cx="5400029" cy="461665"/>
          </a:xfrm>
          <a:prstGeom prst="rect">
            <a:avLst/>
          </a:prstGeom>
          <a:solidFill>
            <a:schemeClr val="accent1">
              <a:lumMod val="20000"/>
              <a:lumOff val="80000"/>
            </a:schemeClr>
          </a:solidFill>
        </p:spPr>
        <p:txBody>
          <a:bodyPr wrap="square" rtlCol="0">
            <a:spAutoFit/>
          </a:bodyPr>
          <a:lstStyle/>
          <a:p>
            <a:pPr algn="ctr"/>
            <a:r>
              <a:rPr lang="nl-BE" sz="2400" smtClean="0">
                <a:latin typeface="Tahoma" panose="020B0604030504040204" pitchFamily="34" charset="0"/>
                <a:ea typeface="Tahoma" panose="020B0604030504040204" pitchFamily="34" charset="0"/>
                <a:cs typeface="Tahoma" panose="020B0604030504040204" pitchFamily="34" charset="0"/>
              </a:rPr>
              <a:t>4 levels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46" name="Picture 2" descr="http://www.thekidzpage.com/colouring_menus/pbdom/pages/cns0097.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571" b="15525"/>
          <a:stretch/>
        </p:blipFill>
        <p:spPr bwMode="auto">
          <a:xfrm>
            <a:off x="4326599" y="1174572"/>
            <a:ext cx="1603780" cy="1461672"/>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4" descr="http://www.colormegood.com/colormegoodPDFthumbnails/transportation/boats/fishingboat/fishingboat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0834" y="5513401"/>
            <a:ext cx="895988" cy="696311"/>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 descr="http://www.colormegood.com/colormegoodPDFthumbnails/transportation/boats/fishingboat/fishingboat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111" y="5311855"/>
            <a:ext cx="895988" cy="696311"/>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2" descr="http://www.thekidzpage.com/colouring_menus/pbdom/pages/cns0097.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571" b="15525"/>
          <a:stretch/>
        </p:blipFill>
        <p:spPr bwMode="auto">
          <a:xfrm>
            <a:off x="4786627" y="4159139"/>
            <a:ext cx="775255" cy="706561"/>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2" descr="http://www.thekidzpage.com/colouring_menus/pbdom/pages/cns0097.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571" b="15525"/>
          <a:stretch/>
        </p:blipFill>
        <p:spPr bwMode="auto">
          <a:xfrm>
            <a:off x="5258905" y="4885314"/>
            <a:ext cx="775255" cy="706561"/>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2" descr="http://www.thekidzpage.com/colouring_menus/pbdom/pages/cns0097.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571" b="15525"/>
          <a:stretch/>
        </p:blipFill>
        <p:spPr bwMode="auto">
          <a:xfrm>
            <a:off x="4084029" y="3274900"/>
            <a:ext cx="775255" cy="706561"/>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http://www.thekidzpage.com/colouring_menus/pbdom/pages/cns0097.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571" b="15525"/>
          <a:stretch/>
        </p:blipFill>
        <p:spPr bwMode="auto">
          <a:xfrm>
            <a:off x="4871277" y="2902005"/>
            <a:ext cx="775255" cy="706561"/>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2" descr="http://www.thekidzpage.com/colouring_menus/pbdom/pages/cns0097.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571" b="15525"/>
          <a:stretch/>
        </p:blipFill>
        <p:spPr bwMode="auto">
          <a:xfrm>
            <a:off x="5343555" y="3628180"/>
            <a:ext cx="775255" cy="706561"/>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6"/>
          <p:cNvPicPr>
            <a:picLocks noChangeAspect="1"/>
          </p:cNvPicPr>
          <p:nvPr/>
        </p:nvPicPr>
        <p:blipFill>
          <a:blip r:embed="rId6"/>
          <a:stretch>
            <a:fillRect/>
          </a:stretch>
        </p:blipFill>
        <p:spPr>
          <a:xfrm>
            <a:off x="2927557" y="1125544"/>
            <a:ext cx="1199996" cy="1562216"/>
          </a:xfrm>
          <a:prstGeom prst="rect">
            <a:avLst/>
          </a:prstGeom>
        </p:spPr>
      </p:pic>
      <p:pic>
        <p:nvPicPr>
          <p:cNvPr id="55" name="Picture 7"/>
          <p:cNvPicPr>
            <a:picLocks noChangeAspect="1"/>
          </p:cNvPicPr>
          <p:nvPr/>
        </p:nvPicPr>
        <p:blipFill>
          <a:blip r:embed="rId7"/>
          <a:stretch>
            <a:fillRect/>
          </a:stretch>
        </p:blipFill>
        <p:spPr>
          <a:xfrm>
            <a:off x="6170281" y="1087553"/>
            <a:ext cx="1050200" cy="888631"/>
          </a:xfrm>
          <a:prstGeom prst="rect">
            <a:avLst/>
          </a:prstGeom>
        </p:spPr>
      </p:pic>
      <p:pic>
        <p:nvPicPr>
          <p:cNvPr id="56" name="Picture 19"/>
          <p:cNvPicPr>
            <a:picLocks noChangeAspect="1"/>
          </p:cNvPicPr>
          <p:nvPr/>
        </p:nvPicPr>
        <p:blipFill>
          <a:blip r:embed="rId8"/>
          <a:stretch>
            <a:fillRect/>
          </a:stretch>
        </p:blipFill>
        <p:spPr>
          <a:xfrm>
            <a:off x="6170281" y="2037407"/>
            <a:ext cx="1050200" cy="726759"/>
          </a:xfrm>
          <a:prstGeom prst="rect">
            <a:avLst/>
          </a:prstGeom>
        </p:spPr>
      </p:pic>
      <p:sp>
        <p:nvSpPr>
          <p:cNvPr id="58" name="TextBox 1"/>
          <p:cNvSpPr txBox="1"/>
          <p:nvPr/>
        </p:nvSpPr>
        <p:spPr>
          <a:xfrm>
            <a:off x="2967890" y="-12188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4916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Visual presentation</a:t>
            </a:r>
            <a:endParaRPr lang="en-US">
              <a:solidFill>
                <a:schemeClr val="tx2"/>
              </a:solidFill>
              <a:latin typeface="FlandersArtSans-Medium" panose="00000600000000000000" pitchFamily="2" charset="0"/>
              <a:cs typeface="Arial Rounded MT Bold"/>
            </a:endParaRPr>
          </a:p>
        </p:txBody>
      </p:sp>
      <p:cxnSp>
        <p:nvCxnSpPr>
          <p:cNvPr id="5" name="Rechte verbindingslijn 4"/>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6" name="Grafiek 5"/>
          <p:cNvGraphicFramePr/>
          <p:nvPr>
            <p:extLst>
              <p:ext uri="{D42A27DB-BD31-4B8C-83A1-F6EECF244321}">
                <p14:modId xmlns:p14="http://schemas.microsoft.com/office/powerpoint/2010/main" val="4127243533"/>
              </p:ext>
            </p:extLst>
          </p:nvPr>
        </p:nvGraphicFramePr>
        <p:xfrm>
          <a:off x="1514959" y="945074"/>
          <a:ext cx="6786758" cy="5088188"/>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2"/>
          <p:cNvSpPr txBox="1">
            <a:spLocks/>
          </p:cNvSpPr>
          <p:nvPr/>
        </p:nvSpPr>
        <p:spPr>
          <a:xfrm>
            <a:off x="457200" y="1098441"/>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landersArtSans-Regular" panose="000005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landersArtSans-Regular" panose="000005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landersArtSans-Regular" panose="000005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landersArtSans-Regular" panose="000005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landersArtSans-Regular"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nSpc>
                <a:spcPct val="150000"/>
              </a:lnSpc>
              <a:buNone/>
            </a:pPr>
            <a:endParaRPr lang="en-US">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21" name="Content Placeholder 2"/>
          <p:cNvSpPr txBox="1">
            <a:spLocks/>
          </p:cNvSpPr>
          <p:nvPr/>
        </p:nvSpPr>
        <p:spPr>
          <a:xfrm>
            <a:off x="457200" y="1098442"/>
            <a:ext cx="8447716" cy="537736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landersArtSans-Regular" panose="000005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landersArtSans-Regular" panose="000005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landersArtSans-Regular" panose="000005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landersArtSans-Regular" panose="000005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landersArtSans-Regular"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150000"/>
              </a:lnSpc>
            </a:pPr>
            <a:endParaRPr lang="en-US">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Rectangle 2"/>
          <p:cNvSpPr/>
          <p:nvPr/>
        </p:nvSpPr>
        <p:spPr>
          <a:xfrm>
            <a:off x="1514959" y="6192316"/>
            <a:ext cx="6461321" cy="369332"/>
          </a:xfrm>
          <a:prstGeom prst="rect">
            <a:avLst/>
          </a:prstGeom>
        </p:spPr>
        <p:txBody>
          <a:bodyPr wrap="none">
            <a:spAutoFit/>
          </a:bodyPr>
          <a:lstStyle/>
          <a:p>
            <a:r>
              <a:rPr lang="en-US">
                <a:solidFill>
                  <a:schemeClr val="tx2"/>
                </a:solidFill>
                <a:latin typeface="Tahoma" panose="020B0604030504040204" pitchFamily="34" charset="0"/>
                <a:ea typeface="Tahoma" panose="020B0604030504040204" pitchFamily="34" charset="0"/>
                <a:cs typeface="Tahoma" panose="020B0604030504040204" pitchFamily="34" charset="0"/>
              </a:rPr>
              <a:t>Case study: beam trawler, inshore fishing vessel, &lt;221 kW </a:t>
            </a: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9372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Step-by-step implementation</a:t>
            </a:r>
            <a:endParaRPr lang="en-US">
              <a:solidFill>
                <a:schemeClr val="tx2"/>
              </a:solidFill>
              <a:latin typeface="FlandersArtSans-Medium" panose="00000600000000000000" pitchFamily="2" charset="0"/>
              <a:cs typeface="Arial Rounded MT Bold"/>
            </a:endParaRPr>
          </a:p>
        </p:txBody>
      </p:sp>
      <p:cxnSp>
        <p:nvCxnSpPr>
          <p:cNvPr id="123" name="Rechte verbindingslijn 122"/>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 name="Groep 4"/>
          <p:cNvGrpSpPr/>
          <p:nvPr/>
        </p:nvGrpSpPr>
        <p:grpSpPr>
          <a:xfrm>
            <a:off x="791042" y="2098230"/>
            <a:ext cx="7088632" cy="2899698"/>
            <a:chOff x="389035" y="1086237"/>
            <a:chExt cx="7088632" cy="2899698"/>
          </a:xfrm>
        </p:grpSpPr>
        <p:sp>
          <p:nvSpPr>
            <p:cNvPr id="8" name="Ovaal 7"/>
            <p:cNvSpPr/>
            <p:nvPr/>
          </p:nvSpPr>
          <p:spPr>
            <a:xfrm>
              <a:off x="764029" y="1186987"/>
              <a:ext cx="1648663" cy="7639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smtClean="0">
                  <a:latin typeface="FlandersArtSans-Light" panose="00000400000000000000" pitchFamily="2" charset="0"/>
                  <a:ea typeface="Tahoma" panose="020B0604030504040204" pitchFamily="34" charset="0"/>
                  <a:cs typeface="Tahoma" panose="020B0604030504040204" pitchFamily="34" charset="0"/>
                </a:rPr>
                <a:t>Individual assessments</a:t>
              </a:r>
              <a:endParaRPr lang="nl-BE" sz="1400">
                <a:latin typeface="FlandersArtSans-Light" panose="00000400000000000000" pitchFamily="2" charset="0"/>
                <a:ea typeface="Tahoma" panose="020B0604030504040204" pitchFamily="34" charset="0"/>
                <a:cs typeface="Tahoma" panose="020B0604030504040204" pitchFamily="34" charset="0"/>
              </a:endParaRPr>
            </a:p>
          </p:txBody>
        </p:sp>
        <p:pic>
          <p:nvPicPr>
            <p:cNvPr id="7" name="Afbeelding 1"/>
            <p:cNvPicPr>
              <a:picLocks noChangeAspect="1"/>
            </p:cNvPicPr>
            <p:nvPr/>
          </p:nvPicPr>
          <p:blipFill>
            <a:blip r:embed="rId3" cstate="print">
              <a:extLst>
                <a:ext uri="{28A0092B-C50C-407E-A947-70E740481C1C}">
                  <a14:useLocalDpi xmlns:a14="http://schemas.microsoft.com/office/drawing/2010/main" val="0"/>
                </a:ext>
              </a:extLst>
            </a:blip>
            <a:srcRect l="26048" t="11253" r="26048" b="52473"/>
            <a:stretch>
              <a:fillRect/>
            </a:stretch>
          </p:blipFill>
          <p:spPr bwMode="auto">
            <a:xfrm>
              <a:off x="2000298" y="1186987"/>
              <a:ext cx="824787" cy="75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412710" y="1086237"/>
              <a:ext cx="522900" cy="430887"/>
            </a:xfrm>
            <a:prstGeom prst="rect">
              <a:avLst/>
            </a:prstGeom>
          </p:spPr>
          <p:txBody>
            <a:bodyPr wrap="none">
              <a:spAutoFit/>
            </a:bodyPr>
            <a:lstStyle/>
            <a:p>
              <a:r>
                <a:rPr lang="en-US" sz="2200">
                  <a:solidFill>
                    <a:schemeClr val="tx2"/>
                  </a:solidFill>
                  <a:latin typeface="FlandersArtSans-Medium" panose="00000600000000000000" pitchFamily="2" charset="0"/>
                </a:rPr>
                <a:t>①</a:t>
              </a:r>
              <a:endParaRPr lang="en-US" sz="2200" dirty="0">
                <a:solidFill>
                  <a:schemeClr val="tx2"/>
                </a:solidFill>
                <a:latin typeface="FlandersArtSans-Medium" panose="00000600000000000000" pitchFamily="2" charset="0"/>
              </a:endParaRPr>
            </a:p>
          </p:txBody>
        </p:sp>
        <p:sp>
          <p:nvSpPr>
            <p:cNvPr id="17" name="Rechthoek 16"/>
            <p:cNvSpPr/>
            <p:nvPr/>
          </p:nvSpPr>
          <p:spPr>
            <a:xfrm>
              <a:off x="3477380" y="1342601"/>
              <a:ext cx="3999571" cy="461665"/>
            </a:xfrm>
            <a:prstGeom prst="rect">
              <a:avLst/>
            </a:prstGeom>
            <a:solidFill>
              <a:schemeClr val="tx2"/>
            </a:solidFill>
          </p:spPr>
          <p:txBody>
            <a:bodyPr wrap="square">
              <a:spAutoFit/>
            </a:bodyPr>
            <a:lstStyle/>
            <a:p>
              <a:pPr lvl="1"/>
              <a:r>
                <a:rPr lang="en-US" sz="2400" smtClean="0">
                  <a:solidFill>
                    <a:schemeClr val="bg1"/>
                  </a:solidFill>
                  <a:latin typeface="FlandersArtSans-Medium" panose="00000600000000000000" pitchFamily="2" charset="0"/>
                  <a:ea typeface="Tahoma" panose="020B0604030504040204" pitchFamily="34" charset="0"/>
                  <a:cs typeface="Tahoma" panose="020B0604030504040204" pitchFamily="34" charset="0"/>
                </a:rPr>
                <a:t>Learning tool for fishers</a:t>
              </a:r>
            </a:p>
          </p:txBody>
        </p:sp>
        <p:sp>
          <p:nvSpPr>
            <p:cNvPr id="12" name="Ovaal 11"/>
            <p:cNvSpPr/>
            <p:nvPr/>
          </p:nvSpPr>
          <p:spPr>
            <a:xfrm>
              <a:off x="717348" y="2122384"/>
              <a:ext cx="2224900" cy="8630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smtClean="0">
                  <a:latin typeface="FlandersArtSans-Light" panose="00000400000000000000" pitchFamily="2" charset="0"/>
                  <a:ea typeface="Tahoma" panose="020B0604030504040204" pitchFamily="34" charset="0"/>
                  <a:cs typeface="Tahoma" panose="020B0604030504040204" pitchFamily="34" charset="0"/>
                </a:rPr>
                <a:t>Monitoring progress towards collective goals</a:t>
              </a:r>
              <a:endParaRPr lang="nl-BE" sz="1400">
                <a:latin typeface="FlandersArtSans-Light" panose="00000400000000000000" pitchFamily="2" charset="0"/>
                <a:ea typeface="Tahoma" panose="020B0604030504040204" pitchFamily="34" charset="0"/>
                <a:cs typeface="Tahoma" panose="020B0604030504040204" pitchFamily="34" charset="0"/>
              </a:endParaRPr>
            </a:p>
          </p:txBody>
        </p:sp>
        <p:sp>
          <p:nvSpPr>
            <p:cNvPr id="16" name="Rechthoek 15"/>
            <p:cNvSpPr/>
            <p:nvPr/>
          </p:nvSpPr>
          <p:spPr>
            <a:xfrm>
              <a:off x="412710" y="2012849"/>
              <a:ext cx="548939" cy="430887"/>
            </a:xfrm>
            <a:prstGeom prst="rect">
              <a:avLst/>
            </a:prstGeom>
          </p:spPr>
          <p:txBody>
            <a:bodyPr wrap="square">
              <a:spAutoFit/>
            </a:bodyPr>
            <a:lstStyle/>
            <a:p>
              <a:r>
                <a:rPr lang="en-US" sz="2200" smtClean="0">
                  <a:solidFill>
                    <a:schemeClr val="tx2"/>
                  </a:solidFill>
                  <a:latin typeface="FlandersArtSans-Light" panose="00000400000000000000" pitchFamily="2" charset="0"/>
                </a:rPr>
                <a:t>②</a:t>
              </a:r>
              <a:endParaRPr lang="en-US" sz="2200" dirty="0">
                <a:solidFill>
                  <a:schemeClr val="tx2"/>
                </a:solidFill>
                <a:latin typeface="FlandersArtSans-Light" panose="00000400000000000000" pitchFamily="2" charset="0"/>
              </a:endParaRPr>
            </a:p>
          </p:txBody>
        </p:sp>
        <p:sp>
          <p:nvSpPr>
            <p:cNvPr id="18" name="Rechthoek 17"/>
            <p:cNvSpPr/>
            <p:nvPr/>
          </p:nvSpPr>
          <p:spPr>
            <a:xfrm>
              <a:off x="3477380" y="2323099"/>
              <a:ext cx="4000287" cy="461665"/>
            </a:xfrm>
            <a:prstGeom prst="rect">
              <a:avLst/>
            </a:prstGeom>
            <a:solidFill>
              <a:schemeClr val="tx2"/>
            </a:solidFill>
          </p:spPr>
          <p:txBody>
            <a:bodyPr wrap="square">
              <a:spAutoFit/>
            </a:bodyPr>
            <a:lstStyle/>
            <a:p>
              <a:pPr lvl="1" algn="ctr"/>
              <a:r>
                <a:rPr lang="en-US" sz="2400" smtClean="0">
                  <a:solidFill>
                    <a:schemeClr val="bg1"/>
                  </a:solidFill>
                  <a:latin typeface="FlandersArtSans-Medium" panose="00000600000000000000" pitchFamily="2" charset="0"/>
                  <a:ea typeface="Tahoma" panose="020B0604030504040204" pitchFamily="34" charset="0"/>
                  <a:cs typeface="Tahoma" panose="020B0604030504040204" pitchFamily="34" charset="0"/>
                </a:rPr>
                <a:t>Monitoring </a:t>
              </a:r>
              <a:r>
                <a:rPr lang="en-US" sz="2400">
                  <a:solidFill>
                    <a:schemeClr val="bg1"/>
                  </a:solidFill>
                  <a:latin typeface="FlandersArtSans-Medium" panose="00000600000000000000" pitchFamily="2" charset="0"/>
                  <a:ea typeface="Tahoma" panose="020B0604030504040204" pitchFamily="34" charset="0"/>
                  <a:cs typeface="Tahoma" panose="020B0604030504040204" pitchFamily="34" charset="0"/>
                </a:rPr>
                <a:t>tool</a:t>
              </a:r>
            </a:p>
          </p:txBody>
        </p:sp>
        <p:pic>
          <p:nvPicPr>
            <p:cNvPr id="19" name="Afbeelding 18"/>
            <p:cNvPicPr>
              <a:picLocks noChangeAspect="1"/>
            </p:cNvPicPr>
            <p:nvPr/>
          </p:nvPicPr>
          <p:blipFill>
            <a:blip r:embed="rId4"/>
            <a:stretch>
              <a:fillRect/>
            </a:stretch>
          </p:blipFill>
          <p:spPr>
            <a:xfrm>
              <a:off x="2599697" y="2161251"/>
              <a:ext cx="647189" cy="849035"/>
            </a:xfrm>
            <a:prstGeom prst="rect">
              <a:avLst/>
            </a:prstGeom>
            <a:ln>
              <a:solidFill>
                <a:srgbClr val="15465B"/>
              </a:solidFill>
            </a:ln>
          </p:spPr>
        </p:pic>
        <p:sp>
          <p:nvSpPr>
            <p:cNvPr id="24" name="Rechthoek 23"/>
            <p:cNvSpPr/>
            <p:nvPr/>
          </p:nvSpPr>
          <p:spPr>
            <a:xfrm>
              <a:off x="389035" y="3013303"/>
              <a:ext cx="522900" cy="430887"/>
            </a:xfrm>
            <a:prstGeom prst="rect">
              <a:avLst/>
            </a:prstGeom>
          </p:spPr>
          <p:txBody>
            <a:bodyPr wrap="none">
              <a:spAutoFit/>
            </a:bodyPr>
            <a:lstStyle/>
            <a:p>
              <a:r>
                <a:rPr lang="en-US" sz="2200" smtClean="0">
                  <a:solidFill>
                    <a:schemeClr val="tx2"/>
                  </a:solidFill>
                  <a:latin typeface="FlandersArtSans-Light" panose="00000400000000000000" pitchFamily="2" charset="0"/>
                </a:rPr>
                <a:t>③</a:t>
              </a:r>
              <a:endParaRPr lang="en-US" sz="2200" dirty="0">
                <a:solidFill>
                  <a:schemeClr val="tx2"/>
                </a:solidFill>
                <a:latin typeface="FlandersArtSans-Light" panose="00000400000000000000" pitchFamily="2" charset="0"/>
              </a:endParaRPr>
            </a:p>
          </p:txBody>
        </p:sp>
        <p:sp>
          <p:nvSpPr>
            <p:cNvPr id="25" name="Rechthoek 24"/>
            <p:cNvSpPr/>
            <p:nvPr/>
          </p:nvSpPr>
          <p:spPr>
            <a:xfrm>
              <a:off x="3476663" y="3299364"/>
              <a:ext cx="4000288" cy="461665"/>
            </a:xfrm>
            <a:prstGeom prst="rect">
              <a:avLst/>
            </a:prstGeom>
            <a:solidFill>
              <a:schemeClr val="tx2"/>
            </a:solidFill>
          </p:spPr>
          <p:txBody>
            <a:bodyPr wrap="square">
              <a:spAutoFit/>
            </a:bodyPr>
            <a:lstStyle/>
            <a:p>
              <a:pPr lvl="1" algn="ctr"/>
              <a:r>
                <a:rPr lang="en-US" sz="2400" smtClean="0">
                  <a:solidFill>
                    <a:schemeClr val="bg1"/>
                  </a:solidFill>
                  <a:latin typeface="FlandersArtSans-Medium" panose="00000600000000000000" pitchFamily="2" charset="0"/>
                  <a:ea typeface="Tahoma" panose="020B0604030504040204" pitchFamily="34" charset="0"/>
                  <a:cs typeface="Tahoma" panose="020B0604030504040204" pitchFamily="34" charset="0"/>
                </a:rPr>
                <a:t>Market application</a:t>
              </a:r>
              <a:endParaRPr lang="en-US" sz="2400">
                <a:solidFill>
                  <a:schemeClr val="bg1"/>
                </a:solidFill>
                <a:latin typeface="FlandersArtSans-Medium" panose="00000600000000000000" pitchFamily="2" charset="0"/>
                <a:ea typeface="Tahoma" panose="020B0604030504040204" pitchFamily="34" charset="0"/>
                <a:cs typeface="Tahoma" panose="020B0604030504040204" pitchFamily="34" charset="0"/>
              </a:endParaRPr>
            </a:p>
          </p:txBody>
        </p:sp>
        <p:sp>
          <p:nvSpPr>
            <p:cNvPr id="23" name="Ovaal 22"/>
            <p:cNvSpPr/>
            <p:nvPr/>
          </p:nvSpPr>
          <p:spPr>
            <a:xfrm>
              <a:off x="693672" y="3122838"/>
              <a:ext cx="2131413" cy="8630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smtClean="0">
                  <a:latin typeface="FlandersArtSans-Light" panose="00000400000000000000" pitchFamily="2" charset="0"/>
                  <a:ea typeface="Tahoma" panose="020B0604030504040204" pitchFamily="34" charset="0"/>
                  <a:cs typeface="Tahoma" panose="020B0604030504040204" pitchFamily="34" charset="0"/>
                </a:rPr>
                <a:t>Develop a market application for VALDUVIS</a:t>
              </a:r>
              <a:endParaRPr lang="nl-BE" sz="1400">
                <a:latin typeface="FlandersArtSans-Light" panose="00000400000000000000" pitchFamily="2" charset="0"/>
                <a:ea typeface="Tahoma" panose="020B0604030504040204" pitchFamily="34" charset="0"/>
                <a:cs typeface="Tahoma" panose="020B0604030504040204" pitchFamily="34" charset="0"/>
              </a:endParaRPr>
            </a:p>
          </p:txBody>
        </p:sp>
      </p:grpSp>
      <p:sp>
        <p:nvSpPr>
          <p:cNvPr id="39" name="Title 1"/>
          <p:cNvSpPr txBox="1">
            <a:spLocks/>
          </p:cNvSpPr>
          <p:nvPr/>
        </p:nvSpPr>
        <p:spPr>
          <a:xfrm>
            <a:off x="1563647" y="1131951"/>
            <a:ext cx="5181233" cy="670599"/>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z="3800" smtClean="0">
                <a:solidFill>
                  <a:schemeClr val="tx1"/>
                </a:solidFill>
                <a:latin typeface="FlandersArtSans-Medium" panose="00000600000000000000" pitchFamily="2" charset="0"/>
                <a:cs typeface="Arial Rounded MT Bold"/>
              </a:rPr>
              <a:t>Three applications:</a:t>
            </a:r>
            <a:endParaRPr lang="en-US" sz="3800">
              <a:solidFill>
                <a:schemeClr val="tx1"/>
              </a:solidFill>
              <a:latin typeface="FlandersArtSans-Medium" panose="00000600000000000000" pitchFamily="2" charset="0"/>
              <a:cs typeface="Arial Rounded MT Bold"/>
            </a:endParaRPr>
          </a:p>
        </p:txBody>
      </p:sp>
      <p:sp>
        <p:nvSpPr>
          <p:cNvPr id="22" name="Rechthoek 21"/>
          <p:cNvSpPr/>
          <p:nvPr/>
        </p:nvSpPr>
        <p:spPr>
          <a:xfrm>
            <a:off x="1089186" y="5975038"/>
            <a:ext cx="7484318" cy="461665"/>
          </a:xfrm>
          <a:prstGeom prst="rect">
            <a:avLst/>
          </a:prstGeom>
          <a:noFill/>
          <a:ln>
            <a:solidFill>
              <a:schemeClr val="tx2"/>
            </a:solidFill>
          </a:ln>
        </p:spPr>
        <p:txBody>
          <a:bodyPr wrap="square">
            <a:spAutoFit/>
          </a:bodyPr>
          <a:lstStyle/>
          <a:p>
            <a:pPr lvl="1" algn="ctr"/>
            <a:r>
              <a:rPr lang="en-US" sz="2400" smtClean="0">
                <a:solidFill>
                  <a:schemeClr val="tx2"/>
                </a:solidFill>
                <a:latin typeface="FlandersArtSans-Medium" panose="00000600000000000000" pitchFamily="2" charset="0"/>
                <a:ea typeface="Tahoma" panose="020B0604030504040204" pitchFamily="34" charset="0"/>
                <a:cs typeface="Tahoma" panose="020B0604030504040204" pitchFamily="34" charset="0"/>
              </a:rPr>
              <a:t>Increasing threshold for participation!</a:t>
            </a:r>
          </a:p>
        </p:txBody>
      </p:sp>
    </p:spTree>
    <p:extLst>
      <p:ext uri="{BB962C8B-B14F-4D97-AF65-F5344CB8AC3E}">
        <p14:creationId xmlns:p14="http://schemas.microsoft.com/office/powerpoint/2010/main" val="3846404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Step-by-step implementation</a:t>
            </a:r>
            <a:endParaRPr lang="en-US">
              <a:solidFill>
                <a:schemeClr val="tx2"/>
              </a:solidFill>
              <a:latin typeface="FlandersArtSans-Medium" panose="00000600000000000000" pitchFamily="2" charset="0"/>
              <a:cs typeface="Arial Rounded MT Bold"/>
            </a:endParaRPr>
          </a:p>
        </p:txBody>
      </p:sp>
      <p:cxnSp>
        <p:nvCxnSpPr>
          <p:cNvPr id="123" name="Rechte verbindingslijn 122"/>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al 7"/>
          <p:cNvSpPr/>
          <p:nvPr/>
        </p:nvSpPr>
        <p:spPr>
          <a:xfrm>
            <a:off x="764029" y="857406"/>
            <a:ext cx="1648663" cy="7639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smtClean="0">
                <a:latin typeface="FlandersArtSans-Light" panose="00000400000000000000" pitchFamily="2" charset="0"/>
                <a:ea typeface="Tahoma" panose="020B0604030504040204" pitchFamily="34" charset="0"/>
                <a:cs typeface="Tahoma" panose="020B0604030504040204" pitchFamily="34" charset="0"/>
              </a:rPr>
              <a:t>Individual assessments</a:t>
            </a:r>
            <a:endParaRPr lang="nl-BE" sz="1400">
              <a:latin typeface="FlandersArtSans-Light" panose="00000400000000000000" pitchFamily="2" charset="0"/>
              <a:ea typeface="Tahoma" panose="020B0604030504040204" pitchFamily="34" charset="0"/>
              <a:cs typeface="Tahoma" panose="020B0604030504040204" pitchFamily="34" charset="0"/>
            </a:endParaRPr>
          </a:p>
        </p:txBody>
      </p:sp>
      <p:pic>
        <p:nvPicPr>
          <p:cNvPr id="2" name="Afbeelding 1"/>
          <p:cNvPicPr>
            <a:picLocks noChangeAspect="1"/>
          </p:cNvPicPr>
          <p:nvPr/>
        </p:nvPicPr>
        <p:blipFill>
          <a:blip r:embed="rId3"/>
          <a:stretch>
            <a:fillRect/>
          </a:stretch>
        </p:blipFill>
        <p:spPr>
          <a:xfrm>
            <a:off x="4030065" y="2049908"/>
            <a:ext cx="2740755" cy="1858791"/>
          </a:xfrm>
          <a:prstGeom prst="rect">
            <a:avLst/>
          </a:prstGeom>
        </p:spPr>
      </p:pic>
      <p:pic>
        <p:nvPicPr>
          <p:cNvPr id="7" name="Afbeelding 1"/>
          <p:cNvPicPr>
            <a:picLocks noChangeAspect="1"/>
          </p:cNvPicPr>
          <p:nvPr/>
        </p:nvPicPr>
        <p:blipFill>
          <a:blip r:embed="rId4" cstate="print">
            <a:extLst>
              <a:ext uri="{28A0092B-C50C-407E-A947-70E740481C1C}">
                <a14:useLocalDpi xmlns:a14="http://schemas.microsoft.com/office/drawing/2010/main" val="0"/>
              </a:ext>
            </a:extLst>
          </a:blip>
          <a:srcRect l="26048" t="11253" r="26048" b="52473"/>
          <a:stretch>
            <a:fillRect/>
          </a:stretch>
        </p:blipFill>
        <p:spPr bwMode="auto">
          <a:xfrm>
            <a:off x="2000298" y="857406"/>
            <a:ext cx="824787" cy="75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412710" y="756656"/>
            <a:ext cx="522900" cy="430887"/>
          </a:xfrm>
          <a:prstGeom prst="rect">
            <a:avLst/>
          </a:prstGeom>
        </p:spPr>
        <p:txBody>
          <a:bodyPr wrap="none">
            <a:spAutoFit/>
          </a:bodyPr>
          <a:lstStyle/>
          <a:p>
            <a:r>
              <a:rPr lang="en-US" sz="2200">
                <a:solidFill>
                  <a:schemeClr val="tx2"/>
                </a:solidFill>
                <a:latin typeface="FlandersArtSans-Medium" panose="00000600000000000000" pitchFamily="2" charset="0"/>
              </a:rPr>
              <a:t>①</a:t>
            </a:r>
            <a:endParaRPr lang="en-US" sz="2200" dirty="0">
              <a:solidFill>
                <a:schemeClr val="tx2"/>
              </a:solidFill>
              <a:latin typeface="FlandersArtSans-Medium" panose="00000600000000000000" pitchFamily="2" charset="0"/>
            </a:endParaRPr>
          </a:p>
        </p:txBody>
      </p:sp>
      <p:pic>
        <p:nvPicPr>
          <p:cNvPr id="13"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585" y="1864511"/>
            <a:ext cx="3344379" cy="2229586"/>
          </a:xfrm>
          <a:prstGeom prst="rect">
            <a:avLst/>
          </a:prstGeom>
          <a:ln>
            <a:solidFill>
              <a:schemeClr val="tx1"/>
            </a:solidFill>
          </a:ln>
        </p:spPr>
      </p:pic>
      <p:pic>
        <p:nvPicPr>
          <p:cNvPr id="14" name="Afbeelding 13"/>
          <p:cNvPicPr>
            <a:picLocks noChangeAspect="1"/>
          </p:cNvPicPr>
          <p:nvPr/>
        </p:nvPicPr>
        <p:blipFill rotWithShape="1">
          <a:blip r:embed="rId6" cstate="print">
            <a:extLst>
              <a:ext uri="{28A0092B-C50C-407E-A947-70E740481C1C}">
                <a14:useLocalDpi xmlns:a14="http://schemas.microsoft.com/office/drawing/2010/main" val="0"/>
              </a:ext>
            </a:extLst>
          </a:blip>
          <a:srcRect t="15094"/>
          <a:stretch/>
        </p:blipFill>
        <p:spPr>
          <a:xfrm>
            <a:off x="7028748" y="1861805"/>
            <a:ext cx="1752773" cy="2232292"/>
          </a:xfrm>
          <a:prstGeom prst="rect">
            <a:avLst/>
          </a:prstGeom>
          <a:ln>
            <a:solidFill>
              <a:schemeClr val="tx1"/>
            </a:solidFill>
          </a:ln>
        </p:spPr>
      </p:pic>
      <p:sp>
        <p:nvSpPr>
          <p:cNvPr id="17" name="Rechthoek 16"/>
          <p:cNvSpPr/>
          <p:nvPr/>
        </p:nvSpPr>
        <p:spPr>
          <a:xfrm>
            <a:off x="2942247" y="967448"/>
            <a:ext cx="5993409" cy="461665"/>
          </a:xfrm>
          <a:prstGeom prst="rect">
            <a:avLst/>
          </a:prstGeom>
          <a:solidFill>
            <a:schemeClr val="tx2"/>
          </a:solidFill>
        </p:spPr>
        <p:txBody>
          <a:bodyPr wrap="square">
            <a:spAutoFit/>
          </a:bodyPr>
          <a:lstStyle/>
          <a:p>
            <a:pPr lvl="1" algn="ctr"/>
            <a:r>
              <a:rPr lang="en-US" sz="2400" smtClean="0">
                <a:solidFill>
                  <a:schemeClr val="bg1"/>
                </a:solidFill>
                <a:latin typeface="FlandersArtSans-Medium" panose="00000600000000000000" pitchFamily="2" charset="0"/>
                <a:ea typeface="Tahoma" panose="020B0604030504040204" pitchFamily="34" charset="0"/>
                <a:cs typeface="Tahoma" panose="020B0604030504040204" pitchFamily="34" charset="0"/>
              </a:rPr>
              <a:t>Learning tool for fishers</a:t>
            </a:r>
          </a:p>
        </p:txBody>
      </p:sp>
      <p:sp>
        <p:nvSpPr>
          <p:cNvPr id="4" name="Rechthoek 3"/>
          <p:cNvSpPr/>
          <p:nvPr/>
        </p:nvSpPr>
        <p:spPr>
          <a:xfrm>
            <a:off x="555585" y="4195733"/>
            <a:ext cx="8368811" cy="2292935"/>
          </a:xfrm>
          <a:prstGeom prst="rect">
            <a:avLst/>
          </a:prstGeom>
        </p:spPr>
        <p:txBody>
          <a:bodyPr wrap="square">
            <a:spAutoFit/>
          </a:bodyPr>
          <a:lstStyle/>
          <a:p>
            <a:r>
              <a:rPr lang="nl-NL" sz="2200" smtClean="0">
                <a:solidFill>
                  <a:schemeClr val="tx2"/>
                </a:solidFill>
                <a:latin typeface="FlandersArtSans-Medium" panose="00000600000000000000" pitchFamily="2" charset="0"/>
              </a:rPr>
              <a:t>2015: pilot testing on 4 vessels</a:t>
            </a:r>
          </a:p>
          <a:p>
            <a:endParaRPr lang="nl-NL" sz="1200" smtClean="0">
              <a:solidFill>
                <a:schemeClr val="tx2"/>
              </a:solidFill>
              <a:latin typeface="FlandersArtSans-Medium" panose="00000600000000000000" pitchFamily="2" charset="0"/>
            </a:endParaRPr>
          </a:p>
          <a:p>
            <a:pPr marL="285750" indent="-285750">
              <a:buFontTx/>
              <a:buChar char="-"/>
            </a:pPr>
            <a:r>
              <a:rPr lang="en-US">
                <a:latin typeface="FlandersArtSans-Light" panose="00000400000000000000" pitchFamily="2" charset="0"/>
              </a:rPr>
              <a:t>Test use on board (effort for fisher, data transfer</a:t>
            </a:r>
            <a:r>
              <a:rPr lang="en-US" smtClean="0">
                <a:latin typeface="FlandersArtSans-Light" panose="00000400000000000000" pitchFamily="2" charset="0"/>
              </a:rPr>
              <a:t>)</a:t>
            </a:r>
          </a:p>
          <a:p>
            <a:pPr marL="285750" indent="-285750">
              <a:buFontTx/>
              <a:buChar char="-"/>
            </a:pPr>
            <a:r>
              <a:rPr lang="en-US" smtClean="0">
                <a:latin typeface="FlandersArtSans-Light" panose="00000400000000000000" pitchFamily="2" charset="0"/>
              </a:rPr>
              <a:t>Data validation</a:t>
            </a:r>
            <a:endParaRPr lang="en-US">
              <a:latin typeface="FlandersArtSans-Light" panose="00000400000000000000" pitchFamily="2" charset="0"/>
            </a:endParaRPr>
          </a:p>
          <a:p>
            <a:pPr marL="285750" indent="-285750">
              <a:buFontTx/>
              <a:buChar char="-"/>
            </a:pPr>
            <a:r>
              <a:rPr lang="en-US">
                <a:latin typeface="FlandersArtSans-Light" panose="00000400000000000000" pitchFamily="2" charset="0"/>
              </a:rPr>
              <a:t>Automation (scoring algorithm) and real-time </a:t>
            </a:r>
            <a:r>
              <a:rPr lang="en-US" smtClean="0">
                <a:latin typeface="FlandersArtSans-Light" panose="00000400000000000000" pitchFamily="2" charset="0"/>
              </a:rPr>
              <a:t>scoring</a:t>
            </a:r>
            <a:endParaRPr lang="en-US">
              <a:latin typeface="FlandersArtSans-Light" panose="00000400000000000000" pitchFamily="2" charset="0"/>
            </a:endParaRPr>
          </a:p>
          <a:p>
            <a:pPr marL="285750" indent="-285750">
              <a:buFontTx/>
              <a:buChar char="-"/>
            </a:pPr>
            <a:endParaRPr lang="en-US" sz="1100">
              <a:latin typeface="FlandersArtSans-Light" panose="00000400000000000000" pitchFamily="2" charset="0"/>
            </a:endParaRPr>
          </a:p>
          <a:p>
            <a:pPr lvl="0"/>
            <a:r>
              <a:rPr lang="nl-NL" sz="2200" smtClean="0">
                <a:solidFill>
                  <a:srgbClr val="1F497D"/>
                </a:solidFill>
                <a:latin typeface="FlandersArtSans-Medium" panose="00000600000000000000" pitchFamily="2" charset="0"/>
              </a:rPr>
              <a:t>2016: finalize learning tool and implement it for all vessels; develop toolbox for improvement</a:t>
            </a:r>
          </a:p>
        </p:txBody>
      </p:sp>
    </p:spTree>
    <p:extLst>
      <p:ext uri="{BB962C8B-B14F-4D97-AF65-F5344CB8AC3E}">
        <p14:creationId xmlns:p14="http://schemas.microsoft.com/office/powerpoint/2010/main" val="3539681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z="4200" smtClean="0">
                <a:solidFill>
                  <a:schemeClr val="tx2"/>
                </a:solidFill>
                <a:latin typeface="FlandersArtSans-Medium" panose="00000600000000000000" pitchFamily="2" charset="0"/>
                <a:cs typeface="Arial Rounded MT Bold"/>
              </a:rPr>
              <a:t>Traceability (Z.483)</a:t>
            </a:r>
            <a:endParaRPr lang="en-US" sz="4200">
              <a:solidFill>
                <a:schemeClr val="tx2"/>
              </a:solidFill>
              <a:latin typeface="FlandersArtSans-Medium" panose="00000600000000000000" pitchFamily="2" charset="0"/>
              <a:cs typeface="Arial Rounded MT Bold"/>
            </a:endParaRPr>
          </a:p>
        </p:txBody>
      </p:sp>
      <p:cxnSp>
        <p:nvCxnSpPr>
          <p:cNvPr id="16" name="Rechte verbindingslijn 15"/>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23330" y="1024527"/>
            <a:ext cx="4722290" cy="553998"/>
          </a:xfrm>
          <a:prstGeom prst="rect">
            <a:avLst/>
          </a:prstGeom>
          <a:noFill/>
        </p:spPr>
        <p:txBody>
          <a:bodyPr wrap="square" rtlCol="0">
            <a:spAutoFit/>
          </a:bodyPr>
          <a:lstStyle/>
          <a:p>
            <a:pPr algn="ctr"/>
            <a:r>
              <a:rPr lang="nl-BE" sz="3000" smtClean="0">
                <a:latin typeface="FlandersArtSans-Medium" panose="00000600000000000000" pitchFamily="2" charset="0"/>
              </a:rPr>
              <a:t>RFID </a:t>
            </a:r>
            <a:r>
              <a:rPr lang="nl-BE" sz="3000" smtClean="0">
                <a:latin typeface="FlandersArtSans-Medium" panose="00000600000000000000" pitchFamily="2" charset="0"/>
              </a:rPr>
              <a:t>technology</a:t>
            </a:r>
          </a:p>
        </p:txBody>
      </p:sp>
      <p:pic>
        <p:nvPicPr>
          <p:cNvPr id="10"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011" y="3855293"/>
            <a:ext cx="3718455" cy="2788841"/>
          </a:xfrm>
          <a:prstGeom prst="rect">
            <a:avLst/>
          </a:prstGeom>
        </p:spPr>
      </p:pic>
      <p:pic>
        <p:nvPicPr>
          <p:cNvPr id="12"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1661" y="1110644"/>
            <a:ext cx="3108805" cy="2331603"/>
          </a:xfrm>
          <a:prstGeom prst="rect">
            <a:avLst/>
          </a:prstGeom>
        </p:spPr>
      </p:pic>
      <p:pic>
        <p:nvPicPr>
          <p:cNvPr id="1026" name="Picture 2" descr="https://pbs.twimg.com/media/CE4cItcXIAAhYnP.jpg"/>
          <p:cNvPicPr>
            <a:picLocks noChangeAspect="1" noChangeArrowheads="1"/>
          </p:cNvPicPr>
          <p:nvPr/>
        </p:nvPicPr>
        <p:blipFill rotWithShape="1">
          <a:blip r:embed="rId5">
            <a:extLst>
              <a:ext uri="{28A0092B-C50C-407E-A947-70E740481C1C}">
                <a14:useLocalDpi xmlns:a14="http://schemas.microsoft.com/office/drawing/2010/main" val="0"/>
              </a:ext>
            </a:extLst>
          </a:blip>
          <a:srcRect b="19381"/>
          <a:stretch/>
        </p:blipFill>
        <p:spPr bwMode="auto">
          <a:xfrm>
            <a:off x="1006138" y="1736598"/>
            <a:ext cx="2756673" cy="21186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9081" y="4926474"/>
            <a:ext cx="1950785" cy="787607"/>
          </a:xfrm>
          <a:prstGeom prst="rect">
            <a:avLst/>
          </a:prstGeom>
        </p:spPr>
      </p:pic>
    </p:spTree>
    <p:extLst>
      <p:ext uri="{BB962C8B-B14F-4D97-AF65-F5344CB8AC3E}">
        <p14:creationId xmlns:p14="http://schemas.microsoft.com/office/powerpoint/2010/main" val="1385984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User interface (learning tool)</a:t>
            </a:r>
            <a:endParaRPr lang="en-US">
              <a:solidFill>
                <a:schemeClr val="tx2"/>
              </a:solidFill>
              <a:latin typeface="FlandersArtSans-Medium" panose="00000600000000000000" pitchFamily="2" charset="0"/>
              <a:cs typeface="Arial Rounded MT Bold"/>
            </a:endParaRPr>
          </a:p>
        </p:txBody>
      </p:sp>
      <p:cxnSp>
        <p:nvCxnSpPr>
          <p:cNvPr id="123" name="Rechte verbindingslijn 122"/>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61" y="1555116"/>
            <a:ext cx="8445731" cy="2663068"/>
          </a:xfrm>
          <a:prstGeom prst="rect">
            <a:avLst/>
          </a:prstGeom>
        </p:spPr>
      </p:pic>
      <p:sp>
        <p:nvSpPr>
          <p:cNvPr id="6" name="Rectangle 2"/>
          <p:cNvSpPr/>
          <p:nvPr/>
        </p:nvSpPr>
        <p:spPr>
          <a:xfrm>
            <a:off x="2947218" y="4662656"/>
            <a:ext cx="4203395" cy="369332"/>
          </a:xfrm>
          <a:prstGeom prst="rect">
            <a:avLst/>
          </a:prstGeom>
        </p:spPr>
        <p:txBody>
          <a:bodyPr wrap="none">
            <a:spAutoFit/>
          </a:bodyPr>
          <a:lstStyle/>
          <a:p>
            <a:r>
              <a:rPr lang="en-US">
                <a:latin typeface="FlandersArtSans-Light" panose="00000400000000000000" pitchFamily="2" charset="0"/>
                <a:hlinkClick r:id="rId5"/>
              </a:rPr>
              <a:t>https://valduvis.be/Login?returnurl=%</a:t>
            </a:r>
            <a:r>
              <a:rPr lang="en-US" smtClean="0">
                <a:latin typeface="FlandersArtSans-Light" panose="00000400000000000000" pitchFamily="2" charset="0"/>
                <a:hlinkClick r:id="rId5"/>
              </a:rPr>
              <a:t>2f</a:t>
            </a:r>
            <a:r>
              <a:rPr lang="en-US" smtClean="0">
                <a:latin typeface="FlandersArtSans-Light" panose="00000400000000000000" pitchFamily="2" charset="0"/>
              </a:rPr>
              <a:t> </a:t>
            </a:r>
            <a:endParaRPr lang="en-US" dirty="0">
              <a:latin typeface="FlandersArtSans-Light" panose="00000400000000000000" pitchFamily="2" charset="0"/>
            </a:endParaRPr>
          </a:p>
        </p:txBody>
      </p:sp>
    </p:spTree>
    <p:extLst>
      <p:ext uri="{BB962C8B-B14F-4D97-AF65-F5344CB8AC3E}">
        <p14:creationId xmlns:p14="http://schemas.microsoft.com/office/powerpoint/2010/main" val="1056834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Step-by-step implementation</a:t>
            </a:r>
            <a:endParaRPr lang="en-US">
              <a:solidFill>
                <a:schemeClr val="tx2"/>
              </a:solidFill>
              <a:latin typeface="FlandersArtSans-Medium" panose="00000600000000000000" pitchFamily="2" charset="0"/>
              <a:cs typeface="Arial Rounded MT Bold"/>
            </a:endParaRPr>
          </a:p>
        </p:txBody>
      </p:sp>
      <p:cxnSp>
        <p:nvCxnSpPr>
          <p:cNvPr id="123" name="Rechte verbindingslijn 122"/>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al 7"/>
          <p:cNvSpPr/>
          <p:nvPr/>
        </p:nvSpPr>
        <p:spPr>
          <a:xfrm>
            <a:off x="741489" y="901092"/>
            <a:ext cx="2506362" cy="8630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smtClean="0">
                <a:latin typeface="FlandersArtSans-Light" panose="00000400000000000000" pitchFamily="2" charset="0"/>
                <a:ea typeface="Tahoma" panose="020B0604030504040204" pitchFamily="34" charset="0"/>
                <a:cs typeface="Tahoma" panose="020B0604030504040204" pitchFamily="34" charset="0"/>
              </a:rPr>
              <a:t>Monitoring progress towards collective goals</a:t>
            </a:r>
            <a:endParaRPr lang="nl-BE" sz="1400">
              <a:latin typeface="FlandersArtSans-Light" panose="00000400000000000000" pitchFamily="2" charset="0"/>
              <a:ea typeface="Tahoma" panose="020B0604030504040204" pitchFamily="34" charset="0"/>
              <a:cs typeface="Tahoma" panose="020B0604030504040204" pitchFamily="34" charset="0"/>
            </a:endParaRPr>
          </a:p>
        </p:txBody>
      </p:sp>
      <p:sp>
        <p:nvSpPr>
          <p:cNvPr id="3" name="Rechthoek 2"/>
          <p:cNvSpPr/>
          <p:nvPr/>
        </p:nvSpPr>
        <p:spPr>
          <a:xfrm>
            <a:off x="436852" y="791557"/>
            <a:ext cx="522900" cy="430887"/>
          </a:xfrm>
          <a:prstGeom prst="rect">
            <a:avLst/>
          </a:prstGeom>
        </p:spPr>
        <p:txBody>
          <a:bodyPr wrap="none">
            <a:spAutoFit/>
          </a:bodyPr>
          <a:lstStyle/>
          <a:p>
            <a:r>
              <a:rPr lang="en-US" sz="2200" smtClean="0">
                <a:solidFill>
                  <a:schemeClr val="tx2"/>
                </a:solidFill>
                <a:latin typeface="FlandersArtSans-Light" panose="00000400000000000000" pitchFamily="2" charset="0"/>
              </a:rPr>
              <a:t>②</a:t>
            </a:r>
            <a:endParaRPr lang="en-US" sz="2200" dirty="0">
              <a:solidFill>
                <a:schemeClr val="tx2"/>
              </a:solidFill>
              <a:latin typeface="FlandersArtSans-Light" panose="00000400000000000000" pitchFamily="2" charset="0"/>
            </a:endParaRPr>
          </a:p>
        </p:txBody>
      </p:sp>
      <p:sp>
        <p:nvSpPr>
          <p:cNvPr id="17" name="Rechthoek 16"/>
          <p:cNvSpPr/>
          <p:nvPr/>
        </p:nvSpPr>
        <p:spPr>
          <a:xfrm>
            <a:off x="3984340" y="1108847"/>
            <a:ext cx="4695894" cy="461665"/>
          </a:xfrm>
          <a:prstGeom prst="rect">
            <a:avLst/>
          </a:prstGeom>
          <a:solidFill>
            <a:schemeClr val="tx2"/>
          </a:solidFill>
        </p:spPr>
        <p:txBody>
          <a:bodyPr wrap="square">
            <a:spAutoFit/>
          </a:bodyPr>
          <a:lstStyle/>
          <a:p>
            <a:pPr lvl="1" algn="ctr"/>
            <a:r>
              <a:rPr lang="en-US" sz="2400" smtClean="0">
                <a:solidFill>
                  <a:schemeClr val="bg1"/>
                </a:solidFill>
                <a:latin typeface="FlandersArtSans-Medium" panose="00000600000000000000" pitchFamily="2" charset="0"/>
                <a:ea typeface="Tahoma" panose="020B0604030504040204" pitchFamily="34" charset="0"/>
                <a:cs typeface="Tahoma" panose="020B0604030504040204" pitchFamily="34" charset="0"/>
              </a:rPr>
              <a:t>Monitoring tool</a:t>
            </a:r>
            <a:endParaRPr lang="en-US" sz="2400">
              <a:solidFill>
                <a:schemeClr val="bg1"/>
              </a:solidFill>
              <a:latin typeface="FlandersArtSans-Medium" panose="00000600000000000000" pitchFamily="2" charset="0"/>
              <a:ea typeface="Tahoma" panose="020B0604030504040204" pitchFamily="34" charset="0"/>
              <a:cs typeface="Tahoma" panose="020B0604030504040204" pitchFamily="34" charset="0"/>
            </a:endParaRPr>
          </a:p>
        </p:txBody>
      </p:sp>
      <p:pic>
        <p:nvPicPr>
          <p:cNvPr id="12" name="Afbeelding 11"/>
          <p:cNvPicPr>
            <a:picLocks noChangeAspect="1"/>
          </p:cNvPicPr>
          <p:nvPr/>
        </p:nvPicPr>
        <p:blipFill>
          <a:blip r:embed="rId3"/>
          <a:stretch>
            <a:fillRect/>
          </a:stretch>
        </p:blipFill>
        <p:spPr>
          <a:xfrm>
            <a:off x="2876920" y="840108"/>
            <a:ext cx="741861" cy="1021697"/>
          </a:xfrm>
          <a:prstGeom prst="rect">
            <a:avLst/>
          </a:prstGeom>
          <a:ln>
            <a:solidFill>
              <a:srgbClr val="15465B"/>
            </a:solidFill>
          </a:ln>
        </p:spPr>
      </p:pic>
      <p:sp>
        <p:nvSpPr>
          <p:cNvPr id="10" name="TextBox 104"/>
          <p:cNvSpPr txBox="1"/>
          <p:nvPr/>
        </p:nvSpPr>
        <p:spPr>
          <a:xfrm>
            <a:off x="555585" y="1972034"/>
            <a:ext cx="86868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2800" smtClean="0">
                <a:solidFill>
                  <a:schemeClr val="tx2"/>
                </a:solidFill>
                <a:latin typeface="FlandersArtSans-Medium" panose="00000600000000000000" pitchFamily="2" charset="0"/>
              </a:rPr>
              <a:t>Formalize the use of VALDUVIS as a monitoring tool</a:t>
            </a:r>
          </a:p>
        </p:txBody>
      </p:sp>
      <p:pic>
        <p:nvPicPr>
          <p:cNvPr id="13" name="Afbeelding 12"/>
          <p:cNvPicPr>
            <a:picLocks noChangeAspect="1"/>
          </p:cNvPicPr>
          <p:nvPr/>
        </p:nvPicPr>
        <p:blipFill>
          <a:blip r:embed="rId3"/>
          <a:stretch>
            <a:fillRect/>
          </a:stretch>
        </p:blipFill>
        <p:spPr>
          <a:xfrm>
            <a:off x="1383783" y="4496648"/>
            <a:ext cx="1493137" cy="2056359"/>
          </a:xfrm>
          <a:prstGeom prst="rect">
            <a:avLst/>
          </a:prstGeom>
          <a:ln>
            <a:solidFill>
              <a:srgbClr val="15465B"/>
            </a:solidFill>
          </a:ln>
        </p:spPr>
      </p:pic>
      <p:sp>
        <p:nvSpPr>
          <p:cNvPr id="19" name="Rechthoek 18"/>
          <p:cNvSpPr/>
          <p:nvPr/>
        </p:nvSpPr>
        <p:spPr>
          <a:xfrm>
            <a:off x="3618781" y="2703099"/>
            <a:ext cx="5371944" cy="707886"/>
          </a:xfrm>
          <a:prstGeom prst="rect">
            <a:avLst/>
          </a:prstGeom>
          <a:solidFill>
            <a:schemeClr val="accent3">
              <a:lumMod val="40000"/>
              <a:lumOff val="60000"/>
            </a:schemeClr>
          </a:solidFill>
        </p:spPr>
        <p:txBody>
          <a:bodyPr wrap="square">
            <a:spAutoFit/>
          </a:bodyPr>
          <a:lstStyle/>
          <a:p>
            <a:pPr lvl="1" algn="ctr"/>
            <a:r>
              <a:rPr lang="nl-BE" sz="2000" smtClean="0">
                <a:solidFill>
                  <a:schemeClr val="tx2">
                    <a:lumMod val="50000"/>
                  </a:schemeClr>
                </a:solidFill>
                <a:latin typeface="FlandersArtSans-Light" panose="00000400000000000000" pitchFamily="2" charset="0"/>
              </a:rPr>
              <a:t>E.g.; indicator “fuel consumption per euro fish is reduced by 10% by 2020”</a:t>
            </a:r>
            <a:endParaRPr lang="nl-BE" sz="2000">
              <a:solidFill>
                <a:schemeClr val="tx2">
                  <a:lumMod val="50000"/>
                </a:schemeClr>
              </a:solidFill>
              <a:latin typeface="FlandersArtSans-Light" panose="00000400000000000000" pitchFamily="2" charset="0"/>
            </a:endParaRPr>
          </a:p>
        </p:txBody>
      </p:sp>
      <p:sp>
        <p:nvSpPr>
          <p:cNvPr id="20" name="TextBox 104"/>
          <p:cNvSpPr txBox="1"/>
          <p:nvPr/>
        </p:nvSpPr>
        <p:spPr>
          <a:xfrm>
            <a:off x="3673850" y="3632292"/>
            <a:ext cx="5316875" cy="298543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2200" smtClean="0">
                <a:latin typeface="FlandersArtSans-Light" panose="00000400000000000000" pitchFamily="2" charset="0"/>
              </a:rPr>
              <a:t>Data exploration through cluster analysis</a:t>
            </a:r>
          </a:p>
          <a:p>
            <a:pPr algn="ctr"/>
            <a:endParaRPr lang="nl-NL" sz="3200">
              <a:latin typeface="FlandersArtSans-Light" panose="00000400000000000000" pitchFamily="2" charset="0"/>
            </a:endParaRPr>
          </a:p>
          <a:p>
            <a:pPr algn="ctr"/>
            <a:r>
              <a:rPr lang="nl-NL" sz="2200" smtClean="0">
                <a:latin typeface="FlandersArtSans-Light" panose="00000400000000000000" pitchFamily="2" charset="0"/>
              </a:rPr>
              <a:t>Define </a:t>
            </a:r>
            <a:r>
              <a:rPr lang="nl-NL" sz="2200" i="1" smtClean="0">
                <a:latin typeface="FlandersArtSans-Light" panose="00000400000000000000" pitchFamily="2" charset="0"/>
              </a:rPr>
              <a:t>fisher profiles </a:t>
            </a:r>
            <a:r>
              <a:rPr lang="nl-NL" sz="2200" smtClean="0">
                <a:latin typeface="FlandersArtSans-Light" panose="00000400000000000000" pitchFamily="2" charset="0"/>
              </a:rPr>
              <a:t>for each indicator (~métier approach</a:t>
            </a:r>
            <a:r>
              <a:rPr lang="nl-NL" sz="2200">
                <a:latin typeface="FlandersArtSans-Light" panose="00000400000000000000" pitchFamily="2" charset="0"/>
              </a:rPr>
              <a:t>)</a:t>
            </a:r>
            <a:endParaRPr lang="nl-NL" sz="3200">
              <a:latin typeface="FlandersArtSans-Light" panose="00000400000000000000" pitchFamily="2" charset="0"/>
            </a:endParaRPr>
          </a:p>
          <a:p>
            <a:pPr algn="ctr"/>
            <a:endParaRPr lang="nl-NL" sz="3200" smtClean="0">
              <a:latin typeface="FlandersArtSans-Light" panose="00000400000000000000" pitchFamily="2" charset="0"/>
            </a:endParaRPr>
          </a:p>
          <a:p>
            <a:pPr algn="ctr"/>
            <a:r>
              <a:rPr lang="nl-NL" sz="2200">
                <a:latin typeface="FlandersArtSans-Light" panose="00000400000000000000" pitchFamily="2" charset="0"/>
              </a:rPr>
              <a:t>Reference values and thresholds</a:t>
            </a:r>
          </a:p>
          <a:p>
            <a:pPr algn="ctr"/>
            <a:r>
              <a:rPr lang="nl-NL" sz="1800" smtClean="0">
                <a:latin typeface="FlandersArtSans-Light" panose="00000400000000000000" pitchFamily="2" charset="0"/>
              </a:rPr>
              <a:t>e.g. what can be expected from each profile (group efforts, individual efforts) </a:t>
            </a:r>
          </a:p>
        </p:txBody>
      </p:sp>
      <p:sp>
        <p:nvSpPr>
          <p:cNvPr id="14" name="PIJL-OMLAAG 13"/>
          <p:cNvSpPr/>
          <p:nvPr/>
        </p:nvSpPr>
        <p:spPr>
          <a:xfrm>
            <a:off x="6112637" y="5215038"/>
            <a:ext cx="439300" cy="446603"/>
          </a:xfrm>
          <a:prstGeom prst="downArrow">
            <a:avLst>
              <a:gd name="adj1" fmla="val 44449"/>
              <a:gd name="adj2" fmla="val 458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IJL-OMLAAG 15"/>
          <p:cNvSpPr/>
          <p:nvPr/>
        </p:nvSpPr>
        <p:spPr>
          <a:xfrm>
            <a:off x="6112637" y="4050045"/>
            <a:ext cx="439300" cy="446603"/>
          </a:xfrm>
          <a:prstGeom prst="downArrow">
            <a:avLst>
              <a:gd name="adj1" fmla="val 44449"/>
              <a:gd name="adj2" fmla="val 458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1" name="Picture 5"/>
          <p:cNvPicPr>
            <a:picLocks noChangeAspect="1"/>
          </p:cNvPicPr>
          <p:nvPr/>
        </p:nvPicPr>
        <p:blipFill rotWithShape="1">
          <a:blip r:embed="rId4"/>
          <a:srcRect l="2179" t="11997" r="3252"/>
          <a:stretch/>
        </p:blipFill>
        <p:spPr>
          <a:xfrm>
            <a:off x="909691" y="2668824"/>
            <a:ext cx="2491877" cy="1543128"/>
          </a:xfrm>
          <a:prstGeom prst="rect">
            <a:avLst/>
          </a:prstGeom>
        </p:spPr>
      </p:pic>
    </p:spTree>
    <p:extLst>
      <p:ext uri="{BB962C8B-B14F-4D97-AF65-F5344CB8AC3E}">
        <p14:creationId xmlns:p14="http://schemas.microsoft.com/office/powerpoint/2010/main" val="1635799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z="4200" smtClean="0">
                <a:solidFill>
                  <a:schemeClr val="tx2"/>
                </a:solidFill>
                <a:latin typeface="FlandersArtSans-Medium" panose="00000600000000000000" pitchFamily="2" charset="0"/>
                <a:cs typeface="Arial Rounded MT Bold"/>
              </a:rPr>
              <a:t>This presentation?</a:t>
            </a:r>
            <a:endParaRPr lang="en-US" sz="4200">
              <a:solidFill>
                <a:schemeClr val="tx2"/>
              </a:solidFill>
              <a:latin typeface="FlandersArtSans-Medium" panose="00000600000000000000" pitchFamily="2" charset="0"/>
              <a:cs typeface="Arial Rounded MT Bold"/>
            </a:endParaRPr>
          </a:p>
        </p:txBody>
      </p:sp>
      <p:cxnSp>
        <p:nvCxnSpPr>
          <p:cNvPr id="6" name="Rechte verbindingslijn 5"/>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104"/>
          <p:cNvSpPr txBox="1"/>
          <p:nvPr/>
        </p:nvSpPr>
        <p:spPr>
          <a:xfrm>
            <a:off x="692815" y="1004675"/>
            <a:ext cx="8105609"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2400" smtClean="0">
                <a:solidFill>
                  <a:schemeClr val="tx2"/>
                </a:solidFill>
                <a:latin typeface="FlandersArtSans-Medium" panose="00000600000000000000" pitchFamily="2" charset="0"/>
              </a:rPr>
              <a:t>The development of an indicator-based sustainability assessment tool, using real-time fishing data (e-logbook)</a:t>
            </a:r>
          </a:p>
        </p:txBody>
      </p:sp>
      <p:graphicFrame>
        <p:nvGraphicFramePr>
          <p:cNvPr id="8" name="Grafiek 7"/>
          <p:cNvGraphicFramePr/>
          <p:nvPr>
            <p:extLst>
              <p:ext uri="{D42A27DB-BD31-4B8C-83A1-F6EECF244321}">
                <p14:modId xmlns:p14="http://schemas.microsoft.com/office/powerpoint/2010/main" val="1441496530"/>
              </p:ext>
            </p:extLst>
          </p:nvPr>
        </p:nvGraphicFramePr>
        <p:xfrm>
          <a:off x="425599" y="2538483"/>
          <a:ext cx="6799943" cy="41400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04"/>
          <p:cNvSpPr txBox="1"/>
          <p:nvPr/>
        </p:nvSpPr>
        <p:spPr>
          <a:xfrm>
            <a:off x="5871682" y="1984485"/>
            <a:ext cx="2926742" cy="1107996"/>
          </a:xfrm>
          <a:prstGeom prst="rect">
            <a:avLst/>
          </a:prstGeom>
          <a:solidFill>
            <a:schemeClr val="accent3">
              <a:lumMod val="20000"/>
              <a:lumOff val="80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57200" indent="-457200">
              <a:buAutoNum type="arabicPeriod"/>
            </a:pPr>
            <a:r>
              <a:rPr lang="nl-NL" sz="2200" smtClean="0">
                <a:solidFill>
                  <a:schemeClr val="tx2"/>
                </a:solidFill>
                <a:latin typeface="FlandersArtSans-Light" panose="00000400000000000000" pitchFamily="2" charset="0"/>
              </a:rPr>
              <a:t>Development</a:t>
            </a:r>
          </a:p>
          <a:p>
            <a:pPr marL="457200" indent="-457200">
              <a:buAutoNum type="arabicPeriod"/>
            </a:pPr>
            <a:r>
              <a:rPr lang="nl-NL" sz="2200" smtClean="0">
                <a:solidFill>
                  <a:schemeClr val="tx2"/>
                </a:solidFill>
                <a:latin typeface="FlandersArtSans-Light" panose="00000400000000000000" pitchFamily="2" charset="0"/>
              </a:rPr>
              <a:t>Pilot</a:t>
            </a:r>
          </a:p>
          <a:p>
            <a:pPr marL="457200" indent="-457200">
              <a:buAutoNum type="arabicPeriod"/>
            </a:pPr>
            <a:r>
              <a:rPr lang="nl-NL" sz="2200" smtClean="0">
                <a:solidFill>
                  <a:schemeClr val="tx2"/>
                </a:solidFill>
                <a:latin typeface="FlandersArtSans-Light" panose="00000400000000000000" pitchFamily="2" charset="0"/>
              </a:rPr>
              <a:t>Implementation</a:t>
            </a:r>
          </a:p>
        </p:txBody>
      </p:sp>
    </p:spTree>
    <p:extLst>
      <p:ext uri="{BB962C8B-B14F-4D97-AF65-F5344CB8AC3E}">
        <p14:creationId xmlns:p14="http://schemas.microsoft.com/office/powerpoint/2010/main" val="1355716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Step-by-step implementation</a:t>
            </a:r>
            <a:endParaRPr lang="en-US">
              <a:solidFill>
                <a:schemeClr val="tx2"/>
              </a:solidFill>
              <a:latin typeface="FlandersArtSans-Medium" panose="00000600000000000000" pitchFamily="2" charset="0"/>
              <a:cs typeface="Arial Rounded MT Bold"/>
            </a:endParaRPr>
          </a:p>
        </p:txBody>
      </p:sp>
      <p:cxnSp>
        <p:nvCxnSpPr>
          <p:cNvPr id="123" name="Rechte verbindingslijn 122"/>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al 7"/>
          <p:cNvSpPr/>
          <p:nvPr/>
        </p:nvSpPr>
        <p:spPr>
          <a:xfrm>
            <a:off x="741489" y="901092"/>
            <a:ext cx="2506362" cy="8630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smtClean="0">
                <a:latin typeface="FlandersArtSans-Light" panose="00000400000000000000" pitchFamily="2" charset="0"/>
                <a:ea typeface="Tahoma" panose="020B0604030504040204" pitchFamily="34" charset="0"/>
                <a:cs typeface="Tahoma" panose="020B0604030504040204" pitchFamily="34" charset="0"/>
              </a:rPr>
              <a:t>Develop a market application for VALDUVIS</a:t>
            </a:r>
            <a:endParaRPr lang="nl-BE" sz="1400">
              <a:latin typeface="FlandersArtSans-Light" panose="00000400000000000000" pitchFamily="2" charset="0"/>
              <a:ea typeface="Tahoma" panose="020B0604030504040204" pitchFamily="34" charset="0"/>
              <a:cs typeface="Tahoma" panose="020B0604030504040204" pitchFamily="34" charset="0"/>
            </a:endParaRPr>
          </a:p>
        </p:txBody>
      </p:sp>
      <p:sp>
        <p:nvSpPr>
          <p:cNvPr id="3" name="Rechthoek 2"/>
          <p:cNvSpPr/>
          <p:nvPr/>
        </p:nvSpPr>
        <p:spPr>
          <a:xfrm>
            <a:off x="436852" y="791557"/>
            <a:ext cx="559769" cy="430887"/>
          </a:xfrm>
          <a:prstGeom prst="rect">
            <a:avLst/>
          </a:prstGeom>
        </p:spPr>
        <p:txBody>
          <a:bodyPr wrap="none">
            <a:spAutoFit/>
          </a:bodyPr>
          <a:lstStyle/>
          <a:p>
            <a:r>
              <a:rPr lang="en-US" sz="2200" smtClean="0">
                <a:solidFill>
                  <a:schemeClr val="tx2"/>
                </a:solidFill>
                <a:latin typeface="Calibri" panose="020F0502020204030204" pitchFamily="34" charset="0"/>
              </a:rPr>
              <a:t>③</a:t>
            </a:r>
            <a:endParaRPr lang="en-US" sz="2200" dirty="0">
              <a:solidFill>
                <a:schemeClr val="tx2"/>
              </a:solidFill>
              <a:latin typeface="FlandersArtSans-Light" panose="00000400000000000000" pitchFamily="2" charset="0"/>
            </a:endParaRPr>
          </a:p>
        </p:txBody>
      </p:sp>
      <p:sp>
        <p:nvSpPr>
          <p:cNvPr id="17" name="Rechthoek 16"/>
          <p:cNvSpPr/>
          <p:nvPr/>
        </p:nvSpPr>
        <p:spPr>
          <a:xfrm>
            <a:off x="3532140" y="1095558"/>
            <a:ext cx="4695894" cy="461665"/>
          </a:xfrm>
          <a:prstGeom prst="rect">
            <a:avLst/>
          </a:prstGeom>
          <a:solidFill>
            <a:schemeClr val="tx2"/>
          </a:solidFill>
        </p:spPr>
        <p:txBody>
          <a:bodyPr wrap="square">
            <a:spAutoFit/>
          </a:bodyPr>
          <a:lstStyle/>
          <a:p>
            <a:pPr lvl="1" algn="ctr"/>
            <a:r>
              <a:rPr lang="en-US" sz="2400" smtClean="0">
                <a:solidFill>
                  <a:schemeClr val="bg1"/>
                </a:solidFill>
                <a:latin typeface="FlandersArtSans-Medium" panose="00000600000000000000" pitchFamily="2" charset="0"/>
                <a:ea typeface="Tahoma" panose="020B0604030504040204" pitchFamily="34" charset="0"/>
                <a:cs typeface="Tahoma" panose="020B0604030504040204" pitchFamily="34" charset="0"/>
              </a:rPr>
              <a:t>Market application</a:t>
            </a:r>
            <a:endParaRPr lang="en-US" sz="2400">
              <a:solidFill>
                <a:schemeClr val="bg1"/>
              </a:solidFill>
              <a:latin typeface="FlandersArtSans-Medium" panose="00000600000000000000" pitchFamily="2" charset="0"/>
              <a:ea typeface="Tahoma" panose="020B0604030504040204" pitchFamily="34" charset="0"/>
              <a:cs typeface="Tahoma" panose="020B0604030504040204" pitchFamily="34" charset="0"/>
            </a:endParaRPr>
          </a:p>
        </p:txBody>
      </p:sp>
      <p:sp>
        <p:nvSpPr>
          <p:cNvPr id="10" name="TextBox 104"/>
          <p:cNvSpPr txBox="1"/>
          <p:nvPr/>
        </p:nvSpPr>
        <p:spPr>
          <a:xfrm>
            <a:off x="240666" y="2208103"/>
            <a:ext cx="8818844" cy="298543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a:r>
              <a:rPr lang="nl-NL" sz="2500" smtClean="0">
                <a:solidFill>
                  <a:schemeClr val="tx2"/>
                </a:solidFill>
                <a:latin typeface="FlandersArtSans-Medium" panose="00000600000000000000" pitchFamily="2" charset="0"/>
              </a:rPr>
              <a:t>Scope is still unclear due to varying priorities</a:t>
            </a:r>
          </a:p>
          <a:p>
            <a:pPr lvl="1"/>
            <a:endParaRPr lang="nl-NL" sz="900" smtClean="0">
              <a:solidFill>
                <a:schemeClr val="tx2"/>
              </a:solidFill>
              <a:latin typeface="FlandersArtSans-Medium" panose="00000600000000000000" pitchFamily="2" charset="0"/>
            </a:endParaRPr>
          </a:p>
          <a:p>
            <a:pPr marL="1371600" lvl="2" indent="-457200">
              <a:buFontTx/>
              <a:buChar char="-"/>
            </a:pPr>
            <a:r>
              <a:rPr lang="nl-NL" sz="2000" smtClean="0">
                <a:latin typeface="FlandersArtSans-Light" panose="00000400000000000000" pitchFamily="2" charset="0"/>
              </a:rPr>
              <a:t>Label?</a:t>
            </a:r>
          </a:p>
          <a:p>
            <a:pPr marL="1371600" lvl="2" indent="-457200">
              <a:buFontTx/>
              <a:buChar char="-"/>
            </a:pPr>
            <a:r>
              <a:rPr lang="nl-NL" sz="2000" smtClean="0">
                <a:latin typeface="FlandersArtSans-Light" panose="00000400000000000000" pitchFamily="2" charset="0"/>
              </a:rPr>
              <a:t>Fisheries Improvement Program (FiP) endorsed by retail?</a:t>
            </a:r>
          </a:p>
          <a:p>
            <a:pPr marL="1371600" lvl="2" indent="-457200">
              <a:buFontTx/>
              <a:buChar char="-"/>
            </a:pPr>
            <a:r>
              <a:rPr lang="nl-NL" sz="2000" smtClean="0">
                <a:latin typeface="FlandersArtSans-Light" panose="00000400000000000000" pitchFamily="2" charset="0"/>
              </a:rPr>
              <a:t>Individual vs. collective?</a:t>
            </a:r>
          </a:p>
          <a:p>
            <a:pPr marL="1371600" lvl="2" indent="-457200">
              <a:buFontTx/>
              <a:buChar char="-"/>
            </a:pPr>
            <a:r>
              <a:rPr lang="nl-NL" sz="2000" smtClean="0">
                <a:latin typeface="FlandersArtSans-Light" panose="00000400000000000000" pitchFamily="2" charset="0"/>
              </a:rPr>
              <a:t>Sustainable fish or sustainable fisheries?</a:t>
            </a:r>
          </a:p>
          <a:p>
            <a:pPr marL="1371600" lvl="2" indent="-457200">
              <a:buFontTx/>
              <a:buChar char="-"/>
            </a:pPr>
            <a:r>
              <a:rPr lang="nl-NL" sz="2000" smtClean="0">
                <a:latin typeface="FlandersArtSans-Light" panose="00000400000000000000" pitchFamily="2" charset="0"/>
              </a:rPr>
              <a:t>Link with MSC</a:t>
            </a:r>
            <a:r>
              <a:rPr lang="nl-NL" sz="2000" smtClean="0">
                <a:latin typeface="FlandersArtSans-Light" panose="00000400000000000000" pitchFamily="2" charset="0"/>
              </a:rPr>
              <a:t>?</a:t>
            </a:r>
          </a:p>
          <a:p>
            <a:pPr marL="1371600" lvl="2" indent="-457200">
              <a:buFontTx/>
              <a:buChar char="-"/>
            </a:pPr>
            <a:r>
              <a:rPr lang="nl-NL" sz="2000" smtClean="0">
                <a:latin typeface="FlandersArtSans-Light" panose="00000400000000000000" pitchFamily="2" charset="0"/>
              </a:rPr>
              <a:t>Visualization on auction clock?</a:t>
            </a:r>
            <a:endParaRPr lang="nl-NL" sz="2000" smtClean="0">
              <a:latin typeface="FlandersArtSans-Light" panose="00000400000000000000" pitchFamily="2" charset="0"/>
            </a:endParaRPr>
          </a:p>
          <a:p>
            <a:pPr marL="1371600" lvl="2" indent="-457200">
              <a:buFontTx/>
              <a:buChar char="-"/>
            </a:pPr>
            <a:endParaRPr lang="nl-NL" sz="900" smtClean="0">
              <a:latin typeface="FlandersArtSans-Light" panose="00000400000000000000" pitchFamily="2" charset="0"/>
            </a:endParaRPr>
          </a:p>
          <a:p>
            <a:pPr lvl="1"/>
            <a:r>
              <a:rPr lang="nl-NL" sz="2500" smtClean="0">
                <a:solidFill>
                  <a:schemeClr val="tx2"/>
                </a:solidFill>
                <a:latin typeface="FlandersArtSans-Medium" panose="00000600000000000000" pitchFamily="2" charset="0"/>
              </a:rPr>
              <a:t>… now inclided toward label, busy defining thresholds</a:t>
            </a:r>
            <a:endParaRPr lang="nl-NL" sz="2500" smtClean="0">
              <a:latin typeface="FlandersArtSans-Light" panose="00000400000000000000" pitchFamily="2" charset="0"/>
            </a:endParaRPr>
          </a:p>
        </p:txBody>
      </p:sp>
      <p:pic>
        <p:nvPicPr>
          <p:cNvPr id="1026" name="Picture 2" descr="http://www.voedingscentrum.nl/Assets/Uploads/Images/Keurmerken/marine_stewardship_gro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924" y="5058383"/>
            <a:ext cx="1518110" cy="15181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7987" r="6111"/>
          <a:stretch/>
        </p:blipFill>
        <p:spPr>
          <a:xfrm>
            <a:off x="864785" y="5122707"/>
            <a:ext cx="3785303" cy="1389461"/>
          </a:xfrm>
          <a:prstGeom prst="rect">
            <a:avLst/>
          </a:prstGeom>
        </p:spPr>
      </p:pic>
      <p:sp>
        <p:nvSpPr>
          <p:cNvPr id="20" name="PIJL-OMLAAG 19"/>
          <p:cNvSpPr/>
          <p:nvPr/>
        </p:nvSpPr>
        <p:spPr>
          <a:xfrm rot="16200000">
            <a:off x="5312500" y="5321972"/>
            <a:ext cx="735011" cy="990935"/>
          </a:xfrm>
          <a:prstGeom prst="downArrow">
            <a:avLst>
              <a:gd name="adj1" fmla="val 44449"/>
              <a:gd name="adj2" fmla="val 458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 1"/>
          <p:cNvSpPr/>
          <p:nvPr/>
        </p:nvSpPr>
        <p:spPr>
          <a:xfrm>
            <a:off x="8235309" y="5352789"/>
            <a:ext cx="707245" cy="830997"/>
          </a:xfrm>
          <a:prstGeom prst="rect">
            <a:avLst/>
          </a:prstGeom>
        </p:spPr>
        <p:txBody>
          <a:bodyPr wrap="square">
            <a:spAutoFit/>
          </a:bodyPr>
          <a:lstStyle/>
          <a:p>
            <a:pPr algn="ctr"/>
            <a:r>
              <a:rPr lang="nl-NL" sz="4800" smtClean="0">
                <a:solidFill>
                  <a:schemeClr val="tx2"/>
                </a:solidFill>
                <a:latin typeface="FlandersArtSans-Medium" panose="00000600000000000000" pitchFamily="2" charset="0"/>
              </a:rPr>
              <a:t>?</a:t>
            </a:r>
            <a:endParaRPr lang="nl-BE" sz="4800"/>
          </a:p>
        </p:txBody>
      </p:sp>
    </p:spTree>
    <p:extLst>
      <p:ext uri="{BB962C8B-B14F-4D97-AF65-F5344CB8AC3E}">
        <p14:creationId xmlns:p14="http://schemas.microsoft.com/office/powerpoint/2010/main" val="3840740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Market application</a:t>
            </a:r>
            <a:endParaRPr lang="en-US">
              <a:solidFill>
                <a:schemeClr val="tx2"/>
              </a:solidFill>
              <a:latin typeface="FlandersArtSans-Medium" panose="00000600000000000000" pitchFamily="2" charset="0"/>
              <a:cs typeface="Arial Rounded MT Bold"/>
            </a:endParaRPr>
          </a:p>
        </p:txBody>
      </p:sp>
      <p:cxnSp>
        <p:nvCxnSpPr>
          <p:cNvPr id="123" name="Rechte verbindingslijn 122"/>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hthoek 16"/>
          <p:cNvSpPr/>
          <p:nvPr/>
        </p:nvSpPr>
        <p:spPr>
          <a:xfrm>
            <a:off x="555584" y="1066197"/>
            <a:ext cx="8380071" cy="430887"/>
          </a:xfrm>
          <a:prstGeom prst="rect">
            <a:avLst/>
          </a:prstGeom>
          <a:solidFill>
            <a:schemeClr val="tx2"/>
          </a:solidFill>
        </p:spPr>
        <p:txBody>
          <a:bodyPr wrap="square">
            <a:spAutoFit/>
          </a:bodyPr>
          <a:lstStyle/>
          <a:p>
            <a:pPr lvl="1" algn="ctr"/>
            <a:r>
              <a:rPr lang="en-US" sz="2200" smtClean="0">
                <a:solidFill>
                  <a:schemeClr val="bg1"/>
                </a:solidFill>
                <a:latin typeface="FlandersArtSans-Medium" panose="00000600000000000000" pitchFamily="2" charset="0"/>
                <a:ea typeface="Tahoma" panose="020B0604030504040204" pitchFamily="34" charset="0"/>
                <a:cs typeface="Tahoma" panose="020B0604030504040204" pitchFamily="34" charset="0"/>
              </a:rPr>
              <a:t>Market application = needed (but what should it look like?)</a:t>
            </a:r>
            <a:endParaRPr lang="en-US" sz="2200">
              <a:solidFill>
                <a:schemeClr val="bg1"/>
              </a:solidFill>
              <a:latin typeface="FlandersArtSans-Medium" panose="00000600000000000000" pitchFamily="2" charset="0"/>
              <a:ea typeface="Tahoma" panose="020B0604030504040204" pitchFamily="34" charset="0"/>
              <a:cs typeface="Tahoma" panose="020B0604030504040204" pitchFamily="34" charset="0"/>
            </a:endParaRPr>
          </a:p>
        </p:txBody>
      </p:sp>
      <p:pic>
        <p:nvPicPr>
          <p:cNvPr id="12" name="Picture 1"/>
          <p:cNvPicPr>
            <a:picLocks noChangeAspect="1"/>
          </p:cNvPicPr>
          <p:nvPr/>
        </p:nvPicPr>
        <p:blipFill>
          <a:blip r:embed="rId3"/>
          <a:stretch>
            <a:fillRect/>
          </a:stretch>
        </p:blipFill>
        <p:spPr>
          <a:xfrm>
            <a:off x="555584" y="1886857"/>
            <a:ext cx="3603073" cy="4666898"/>
          </a:xfrm>
          <a:prstGeom prst="rect">
            <a:avLst/>
          </a:prstGeom>
        </p:spPr>
      </p:pic>
      <p:sp>
        <p:nvSpPr>
          <p:cNvPr id="13" name="Rechthoek 12"/>
          <p:cNvSpPr/>
          <p:nvPr/>
        </p:nvSpPr>
        <p:spPr>
          <a:xfrm>
            <a:off x="4479934" y="2090760"/>
            <a:ext cx="4068981" cy="2518638"/>
          </a:xfrm>
          <a:prstGeom prst="rect">
            <a:avLst/>
          </a:prstGeom>
          <a:noFill/>
        </p:spPr>
        <p:txBody>
          <a:bodyPr wrap="square">
            <a:spAutoFit/>
          </a:bodyPr>
          <a:lstStyle/>
          <a:p>
            <a:pPr algn="ctr"/>
            <a:r>
              <a:rPr lang="nl-BE" sz="2400" smtClean="0">
                <a:latin typeface="FlandersArtSans-Medium" panose="00000600000000000000" pitchFamily="2" charset="0"/>
              </a:rPr>
              <a:t>ILVO suggested two thresholds for each indicator:</a:t>
            </a:r>
          </a:p>
          <a:p>
            <a:pPr algn="ctr"/>
            <a:endParaRPr lang="nl-BE" sz="1100">
              <a:latin typeface="FlandersArtSans-Light" panose="00000400000000000000" pitchFamily="2" charset="0"/>
            </a:endParaRPr>
          </a:p>
          <a:p>
            <a:pPr algn="ctr"/>
            <a:r>
              <a:rPr lang="nl-BE" sz="2800" smtClean="0">
                <a:latin typeface="FlandersArtSans-Light" panose="00000400000000000000" pitchFamily="2" charset="0"/>
              </a:rPr>
              <a:t>T</a:t>
            </a:r>
            <a:r>
              <a:rPr lang="nl-BE" sz="2800" baseline="-25000" smtClean="0">
                <a:latin typeface="FlandersArtSans-Light" panose="00000400000000000000" pitchFamily="2" charset="0"/>
              </a:rPr>
              <a:t>minimum</a:t>
            </a:r>
          </a:p>
          <a:p>
            <a:pPr algn="ctr"/>
            <a:r>
              <a:rPr lang="nl-BE" sz="2800" smtClean="0">
                <a:latin typeface="FlandersArtSans-Light" panose="00000400000000000000" pitchFamily="2" charset="0"/>
              </a:rPr>
              <a:t>T</a:t>
            </a:r>
            <a:r>
              <a:rPr lang="nl-BE" sz="2800" baseline="-25000" smtClean="0">
                <a:latin typeface="FlandersArtSans-Light" panose="00000400000000000000" pitchFamily="2" charset="0"/>
              </a:rPr>
              <a:t>strict </a:t>
            </a:r>
            <a:r>
              <a:rPr lang="nl-BE" sz="2200" smtClean="0">
                <a:latin typeface="FlandersArtSans-Light" panose="00000400000000000000" pitchFamily="2" charset="0"/>
              </a:rPr>
              <a:t>(T</a:t>
            </a:r>
            <a:r>
              <a:rPr lang="nl-BE" sz="2200" baseline="-25000" smtClean="0">
                <a:latin typeface="FlandersArtSans-Light" panose="00000400000000000000" pitchFamily="2" charset="0"/>
              </a:rPr>
              <a:t>label</a:t>
            </a:r>
            <a:r>
              <a:rPr lang="nl-BE" sz="2200" smtClean="0">
                <a:latin typeface="FlandersArtSans-Light" panose="00000400000000000000" pitchFamily="2" charset="0"/>
              </a:rPr>
              <a:t>)</a:t>
            </a:r>
            <a:endParaRPr lang="nl-BE" sz="2200" baseline="-25000">
              <a:latin typeface="FlandersArtSans-Light" panose="00000400000000000000" pitchFamily="2" charset="0"/>
            </a:endParaRPr>
          </a:p>
          <a:p>
            <a:pPr algn="ctr"/>
            <a:endParaRPr lang="nl-BE" sz="2800" baseline="-25000" smtClean="0">
              <a:latin typeface="FlandersArtSans-Light" panose="00000400000000000000" pitchFamily="2" charset="0"/>
            </a:endParaRPr>
          </a:p>
        </p:txBody>
      </p:sp>
    </p:spTree>
    <p:extLst>
      <p:ext uri="{BB962C8B-B14F-4D97-AF65-F5344CB8AC3E}">
        <p14:creationId xmlns:p14="http://schemas.microsoft.com/office/powerpoint/2010/main" val="250770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Market application</a:t>
            </a:r>
            <a:endParaRPr lang="en-US">
              <a:solidFill>
                <a:schemeClr val="tx2"/>
              </a:solidFill>
              <a:latin typeface="FlandersArtSans-Medium" panose="00000600000000000000" pitchFamily="2" charset="0"/>
              <a:cs typeface="Arial Rounded MT Bold"/>
            </a:endParaRPr>
          </a:p>
        </p:txBody>
      </p:sp>
      <p:cxnSp>
        <p:nvCxnSpPr>
          <p:cNvPr id="123" name="Rechte verbindingslijn 122"/>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 name="Groep 6"/>
          <p:cNvGrpSpPr/>
          <p:nvPr/>
        </p:nvGrpSpPr>
        <p:grpSpPr>
          <a:xfrm>
            <a:off x="3826877" y="1010241"/>
            <a:ext cx="2337203" cy="1809664"/>
            <a:chOff x="2916143" y="0"/>
            <a:chExt cx="2575733" cy="1813625"/>
          </a:xfrm>
        </p:grpSpPr>
        <p:sp>
          <p:nvSpPr>
            <p:cNvPr id="18" name="Trapezium 17"/>
            <p:cNvSpPr/>
            <p:nvPr/>
          </p:nvSpPr>
          <p:spPr>
            <a:xfrm>
              <a:off x="2916143" y="0"/>
              <a:ext cx="2575733" cy="1813625"/>
            </a:xfrm>
            <a:prstGeom prst="trapezoid">
              <a:avLst>
                <a:gd name="adj" fmla="val 71011"/>
              </a:avLst>
            </a:pr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Trapezium 4"/>
            <p:cNvSpPr/>
            <p:nvPr/>
          </p:nvSpPr>
          <p:spPr>
            <a:xfrm>
              <a:off x="2916143" y="0"/>
              <a:ext cx="2575733" cy="1813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nl-BE" sz="6500" kern="1200" dirty="0"/>
            </a:p>
          </p:txBody>
        </p:sp>
      </p:grpSp>
      <p:grpSp>
        <p:nvGrpSpPr>
          <p:cNvPr id="8" name="Groep 7"/>
          <p:cNvGrpSpPr/>
          <p:nvPr/>
        </p:nvGrpSpPr>
        <p:grpSpPr>
          <a:xfrm>
            <a:off x="2349391" y="2977450"/>
            <a:ext cx="5292177" cy="1904047"/>
            <a:chOff x="1287866" y="1813625"/>
            <a:chExt cx="5832286" cy="2293002"/>
          </a:xfrm>
        </p:grpSpPr>
        <p:sp>
          <p:nvSpPr>
            <p:cNvPr id="14" name="Trapezium 13"/>
            <p:cNvSpPr/>
            <p:nvPr/>
          </p:nvSpPr>
          <p:spPr>
            <a:xfrm>
              <a:off x="1287866" y="1813625"/>
              <a:ext cx="5832286" cy="2293002"/>
            </a:xfrm>
            <a:prstGeom prst="trapezoid">
              <a:avLst>
                <a:gd name="adj" fmla="val 71011"/>
              </a:avLst>
            </a:pr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Trapezium 6"/>
            <p:cNvSpPr/>
            <p:nvPr/>
          </p:nvSpPr>
          <p:spPr>
            <a:xfrm>
              <a:off x="2308517" y="1813625"/>
              <a:ext cx="3790985" cy="2293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nl-BE" sz="6500" kern="1200"/>
            </a:p>
          </p:txBody>
        </p:sp>
      </p:grpSp>
      <p:grpSp>
        <p:nvGrpSpPr>
          <p:cNvPr id="9" name="Groep 8"/>
          <p:cNvGrpSpPr/>
          <p:nvPr/>
        </p:nvGrpSpPr>
        <p:grpSpPr>
          <a:xfrm>
            <a:off x="1180790" y="5043542"/>
            <a:ext cx="7629381" cy="1505985"/>
            <a:chOff x="0" y="4106628"/>
            <a:chExt cx="8408020" cy="1813625"/>
          </a:xfrm>
        </p:grpSpPr>
        <p:sp>
          <p:nvSpPr>
            <p:cNvPr id="10" name="Trapezium 9"/>
            <p:cNvSpPr/>
            <p:nvPr/>
          </p:nvSpPr>
          <p:spPr>
            <a:xfrm>
              <a:off x="0" y="4106628"/>
              <a:ext cx="8408020" cy="1813625"/>
            </a:xfrm>
            <a:prstGeom prst="trapezoid">
              <a:avLst>
                <a:gd name="adj" fmla="val 71011"/>
              </a:avLst>
            </a:pr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Trapezium 8"/>
            <p:cNvSpPr/>
            <p:nvPr/>
          </p:nvSpPr>
          <p:spPr>
            <a:xfrm>
              <a:off x="1471403" y="4106628"/>
              <a:ext cx="5465213" cy="1813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nl-BE" sz="6500" kern="1200"/>
            </a:p>
          </p:txBody>
        </p:sp>
      </p:grpSp>
      <p:sp>
        <p:nvSpPr>
          <p:cNvPr id="20" name="Rechthoek 19"/>
          <p:cNvSpPr/>
          <p:nvPr/>
        </p:nvSpPr>
        <p:spPr>
          <a:xfrm>
            <a:off x="1409354" y="5668269"/>
            <a:ext cx="6672531" cy="430887"/>
          </a:xfrm>
          <a:prstGeom prst="rect">
            <a:avLst/>
          </a:prstGeom>
          <a:noFill/>
        </p:spPr>
        <p:txBody>
          <a:bodyPr wrap="square">
            <a:spAutoFit/>
          </a:bodyPr>
          <a:lstStyle/>
          <a:p>
            <a:pPr lvl="1" algn="ctr"/>
            <a:r>
              <a:rPr lang="en-US" sz="2200" smtClean="0">
                <a:solidFill>
                  <a:schemeClr val="tx2"/>
                </a:solidFill>
                <a:latin typeface="FlandersArtSans-Medium" panose="00000600000000000000" pitchFamily="2" charset="0"/>
                <a:ea typeface="Tahoma" panose="020B0604030504040204" pitchFamily="34" charset="0"/>
                <a:cs typeface="Tahoma" panose="020B0604030504040204" pitchFamily="34" charset="0"/>
              </a:rPr>
              <a:t>Learning, monitoring</a:t>
            </a:r>
            <a:endParaRPr lang="en-US" sz="2200">
              <a:solidFill>
                <a:schemeClr val="tx2"/>
              </a:solidFill>
              <a:latin typeface="FlandersArtSans-Medium" panose="00000600000000000000" pitchFamily="2" charset="0"/>
              <a:ea typeface="Tahoma" panose="020B0604030504040204" pitchFamily="34" charset="0"/>
              <a:cs typeface="Tahoma" panose="020B0604030504040204" pitchFamily="34" charset="0"/>
            </a:endParaRPr>
          </a:p>
        </p:txBody>
      </p:sp>
      <p:sp>
        <p:nvSpPr>
          <p:cNvPr id="21" name="Rechthoek 20"/>
          <p:cNvSpPr/>
          <p:nvPr/>
        </p:nvSpPr>
        <p:spPr>
          <a:xfrm>
            <a:off x="2756909" y="3808358"/>
            <a:ext cx="4087379" cy="769441"/>
          </a:xfrm>
          <a:prstGeom prst="rect">
            <a:avLst/>
          </a:prstGeom>
          <a:noFill/>
        </p:spPr>
        <p:txBody>
          <a:bodyPr wrap="square">
            <a:spAutoFit/>
          </a:bodyPr>
          <a:lstStyle/>
          <a:p>
            <a:pPr lvl="1" algn="ctr"/>
            <a:r>
              <a:rPr lang="en-US" sz="2200" smtClean="0">
                <a:solidFill>
                  <a:schemeClr val="tx2"/>
                </a:solidFill>
                <a:latin typeface="FlandersArtSans-Medium" panose="00000600000000000000" pitchFamily="2" charset="0"/>
                <a:ea typeface="Tahoma" panose="020B0604030504040204" pitchFamily="34" charset="0"/>
                <a:cs typeface="Tahoma" panose="020B0604030504040204" pitchFamily="34" charset="0"/>
              </a:rPr>
              <a:t>Fisheries Improvement Program</a:t>
            </a:r>
            <a:endParaRPr lang="en-US" sz="2200">
              <a:solidFill>
                <a:schemeClr val="tx2"/>
              </a:solidFill>
              <a:latin typeface="FlandersArtSans-Medium" panose="00000600000000000000" pitchFamily="2" charset="0"/>
              <a:ea typeface="Tahoma" panose="020B0604030504040204" pitchFamily="34" charset="0"/>
              <a:cs typeface="Tahoma" panose="020B0604030504040204" pitchFamily="34" charset="0"/>
            </a:endParaRPr>
          </a:p>
        </p:txBody>
      </p:sp>
      <p:sp>
        <p:nvSpPr>
          <p:cNvPr id="22" name="Rechthoek 21"/>
          <p:cNvSpPr/>
          <p:nvPr/>
        </p:nvSpPr>
        <p:spPr>
          <a:xfrm>
            <a:off x="1464334" y="2288725"/>
            <a:ext cx="6672531" cy="430887"/>
          </a:xfrm>
          <a:prstGeom prst="rect">
            <a:avLst/>
          </a:prstGeom>
          <a:noFill/>
        </p:spPr>
        <p:txBody>
          <a:bodyPr wrap="square">
            <a:spAutoFit/>
          </a:bodyPr>
          <a:lstStyle/>
          <a:p>
            <a:pPr lvl="1" algn="ctr"/>
            <a:r>
              <a:rPr lang="en-US" sz="2200" smtClean="0">
                <a:solidFill>
                  <a:schemeClr val="tx2"/>
                </a:solidFill>
                <a:latin typeface="FlandersArtSans-Medium" panose="00000600000000000000" pitchFamily="2" charset="0"/>
                <a:ea typeface="Tahoma" panose="020B0604030504040204" pitchFamily="34" charset="0"/>
                <a:cs typeface="Tahoma" panose="020B0604030504040204" pitchFamily="34" charset="0"/>
              </a:rPr>
              <a:t>Label</a:t>
            </a:r>
            <a:endParaRPr lang="en-US" sz="2200">
              <a:solidFill>
                <a:schemeClr val="tx2"/>
              </a:solidFill>
              <a:latin typeface="FlandersArtSans-Medium" panose="00000600000000000000" pitchFamily="2" charset="0"/>
              <a:ea typeface="Tahoma" panose="020B0604030504040204" pitchFamily="34" charset="0"/>
              <a:cs typeface="Tahoma" panose="020B0604030504040204" pitchFamily="34" charset="0"/>
            </a:endParaRPr>
          </a:p>
        </p:txBody>
      </p:sp>
      <p:sp>
        <p:nvSpPr>
          <p:cNvPr id="23" name="Rechthoek 22"/>
          <p:cNvSpPr/>
          <p:nvPr/>
        </p:nvSpPr>
        <p:spPr>
          <a:xfrm>
            <a:off x="6340560" y="5715807"/>
            <a:ext cx="2698175" cy="338554"/>
          </a:xfrm>
          <a:prstGeom prst="rect">
            <a:avLst/>
          </a:prstGeom>
          <a:noFill/>
        </p:spPr>
        <p:txBody>
          <a:bodyPr wrap="square">
            <a:spAutoFit/>
          </a:bodyPr>
          <a:lstStyle/>
          <a:p>
            <a:pPr algn="ctr"/>
            <a:r>
              <a:rPr lang="nl-BE" sz="1600" u="sng" smtClean="0">
                <a:solidFill>
                  <a:srgbClr val="FF0000"/>
                </a:solidFill>
                <a:latin typeface="FlandersArtSans-Medium" panose="00000600000000000000" pitchFamily="2" charset="0"/>
              </a:rPr>
              <a:t>Anonymous, for all vessels</a:t>
            </a:r>
            <a:endParaRPr lang="nl-BE" sz="1600" u="sng" dirty="0">
              <a:solidFill>
                <a:srgbClr val="FF0000"/>
              </a:solidFill>
              <a:latin typeface="FlandersArtSans-Medium" panose="00000600000000000000" pitchFamily="2" charset="0"/>
            </a:endParaRPr>
          </a:p>
        </p:txBody>
      </p:sp>
      <p:sp>
        <p:nvSpPr>
          <p:cNvPr id="3" name="Rechthoek 2"/>
          <p:cNvSpPr/>
          <p:nvPr/>
        </p:nvSpPr>
        <p:spPr>
          <a:xfrm>
            <a:off x="505351" y="3385542"/>
            <a:ext cx="3688080" cy="338554"/>
          </a:xfrm>
          <a:prstGeom prst="rect">
            <a:avLst/>
          </a:prstGeom>
          <a:solidFill>
            <a:schemeClr val="accent3">
              <a:lumMod val="20000"/>
              <a:lumOff val="80000"/>
            </a:schemeClr>
          </a:solidFill>
        </p:spPr>
        <p:txBody>
          <a:bodyPr wrap="square">
            <a:spAutoFit/>
          </a:bodyPr>
          <a:lstStyle/>
          <a:p>
            <a:pPr algn="ctr"/>
            <a:r>
              <a:rPr lang="nl-BE" sz="1600" smtClean="0">
                <a:latin typeface="FlandersArtSans-Medium" panose="00000600000000000000" pitchFamily="2" charset="0"/>
              </a:rPr>
              <a:t>T</a:t>
            </a:r>
            <a:r>
              <a:rPr lang="nl-BE" sz="1600" baseline="-25000" smtClean="0">
                <a:latin typeface="FlandersArtSans-Medium" panose="00000600000000000000" pitchFamily="2" charset="0"/>
              </a:rPr>
              <a:t>minimum</a:t>
            </a:r>
            <a:r>
              <a:rPr lang="nl-BE" sz="1600" smtClean="0">
                <a:latin typeface="FlandersArtSans-Medium" panose="00000600000000000000" pitchFamily="2" charset="0"/>
              </a:rPr>
              <a:t> </a:t>
            </a:r>
            <a:r>
              <a:rPr lang="nl-BE" sz="1600">
                <a:latin typeface="FlandersArtSans-Medium" panose="00000600000000000000" pitchFamily="2" charset="0"/>
              </a:rPr>
              <a:t>&lt; </a:t>
            </a:r>
            <a:r>
              <a:rPr lang="nl-BE" sz="1600" smtClean="0">
                <a:latin typeface="FlandersArtSans-Medium" panose="00000600000000000000" pitchFamily="2" charset="0"/>
              </a:rPr>
              <a:t>aggregated score &lt; </a:t>
            </a:r>
            <a:r>
              <a:rPr lang="nl-BE" sz="1600">
                <a:latin typeface="FlandersArtSans-Medium" panose="00000600000000000000" pitchFamily="2" charset="0"/>
              </a:rPr>
              <a:t>T</a:t>
            </a:r>
            <a:r>
              <a:rPr lang="nl-BE" sz="1600" baseline="-25000">
                <a:latin typeface="FlandersArtSans-Medium" panose="00000600000000000000" pitchFamily="2" charset="0"/>
              </a:rPr>
              <a:t>label</a:t>
            </a:r>
            <a:endParaRPr lang="nl-BE" sz="1600" baseline="-25000" dirty="0">
              <a:latin typeface="FlandersArtSans-Medium" panose="00000600000000000000" pitchFamily="2" charset="0"/>
              <a:sym typeface="Wingdings" panose="05000000000000000000" pitchFamily="2" charset="2"/>
            </a:endParaRPr>
          </a:p>
        </p:txBody>
      </p:sp>
      <p:sp>
        <p:nvSpPr>
          <p:cNvPr id="24" name="Rechthoek 23"/>
          <p:cNvSpPr/>
          <p:nvPr/>
        </p:nvSpPr>
        <p:spPr>
          <a:xfrm>
            <a:off x="6695853" y="3875988"/>
            <a:ext cx="2698175" cy="338554"/>
          </a:xfrm>
          <a:prstGeom prst="rect">
            <a:avLst/>
          </a:prstGeom>
          <a:noFill/>
        </p:spPr>
        <p:txBody>
          <a:bodyPr wrap="square">
            <a:spAutoFit/>
          </a:bodyPr>
          <a:lstStyle/>
          <a:p>
            <a:pPr algn="ctr"/>
            <a:r>
              <a:rPr lang="nl-BE" sz="1600" u="sng" smtClean="0">
                <a:solidFill>
                  <a:srgbClr val="FF0000"/>
                </a:solidFill>
                <a:latin typeface="FlandersArtSans-Medium" panose="00000600000000000000" pitchFamily="2" charset="0"/>
              </a:rPr>
              <a:t>Public, voluntary</a:t>
            </a:r>
            <a:endParaRPr lang="nl-BE" sz="1600" u="sng" dirty="0">
              <a:solidFill>
                <a:srgbClr val="FF0000"/>
              </a:solidFill>
              <a:latin typeface="FlandersArtSans-Medium" panose="00000600000000000000" pitchFamily="2" charset="0"/>
            </a:endParaRPr>
          </a:p>
        </p:txBody>
      </p:sp>
      <p:sp>
        <p:nvSpPr>
          <p:cNvPr id="25" name="Rechthoek 24"/>
          <p:cNvSpPr/>
          <p:nvPr/>
        </p:nvSpPr>
        <p:spPr>
          <a:xfrm>
            <a:off x="5828449" y="2332936"/>
            <a:ext cx="2698174" cy="338554"/>
          </a:xfrm>
          <a:prstGeom prst="rect">
            <a:avLst/>
          </a:prstGeom>
          <a:noFill/>
        </p:spPr>
        <p:txBody>
          <a:bodyPr wrap="square">
            <a:spAutoFit/>
          </a:bodyPr>
          <a:lstStyle/>
          <a:p>
            <a:pPr algn="ctr"/>
            <a:r>
              <a:rPr lang="nl-BE" sz="1600" u="sng" smtClean="0">
                <a:solidFill>
                  <a:srgbClr val="FF0000"/>
                </a:solidFill>
                <a:latin typeface="FlandersArtSans-Medium" panose="00000600000000000000" pitchFamily="2" charset="0"/>
              </a:rPr>
              <a:t>Public, voluntary</a:t>
            </a:r>
            <a:endParaRPr lang="nl-BE" sz="1600" u="sng" dirty="0">
              <a:solidFill>
                <a:srgbClr val="FF0000"/>
              </a:solidFill>
              <a:latin typeface="FlandersArtSans-Medium" panose="00000600000000000000" pitchFamily="2" charset="0"/>
            </a:endParaRPr>
          </a:p>
        </p:txBody>
      </p:sp>
      <p:sp>
        <p:nvSpPr>
          <p:cNvPr id="27" name="Rechthoek 26"/>
          <p:cNvSpPr/>
          <p:nvPr/>
        </p:nvSpPr>
        <p:spPr>
          <a:xfrm>
            <a:off x="505351" y="1438074"/>
            <a:ext cx="3688080" cy="338554"/>
          </a:xfrm>
          <a:prstGeom prst="rect">
            <a:avLst/>
          </a:prstGeom>
          <a:solidFill>
            <a:schemeClr val="accent3">
              <a:lumMod val="20000"/>
              <a:lumOff val="80000"/>
            </a:schemeClr>
          </a:solidFill>
        </p:spPr>
        <p:txBody>
          <a:bodyPr wrap="square">
            <a:spAutoFit/>
          </a:bodyPr>
          <a:lstStyle/>
          <a:p>
            <a:pPr algn="ctr"/>
            <a:r>
              <a:rPr lang="nl-BE" sz="1600">
                <a:latin typeface="FlandersArtSans-Medium" panose="00000600000000000000" pitchFamily="2" charset="0"/>
              </a:rPr>
              <a:t>A</a:t>
            </a:r>
            <a:r>
              <a:rPr lang="nl-BE" sz="1600" smtClean="0">
                <a:latin typeface="FlandersArtSans-Medium" panose="00000600000000000000" pitchFamily="2" charset="0"/>
              </a:rPr>
              <a:t>ggregated score &gt;= </a:t>
            </a:r>
            <a:r>
              <a:rPr lang="nl-BE" sz="1600">
                <a:latin typeface="FlandersArtSans-Medium" panose="00000600000000000000" pitchFamily="2" charset="0"/>
              </a:rPr>
              <a:t>T</a:t>
            </a:r>
            <a:r>
              <a:rPr lang="nl-BE" sz="1600" baseline="-25000">
                <a:latin typeface="FlandersArtSans-Medium" panose="00000600000000000000" pitchFamily="2" charset="0"/>
              </a:rPr>
              <a:t>label</a:t>
            </a:r>
            <a:endParaRPr lang="nl-BE" sz="1600" baseline="-25000" dirty="0">
              <a:latin typeface="FlandersArtSans-Medium" panose="00000600000000000000" pitchFamily="2" charset="0"/>
              <a:sym typeface="Wingdings" panose="05000000000000000000" pitchFamily="2" charset="2"/>
            </a:endParaRPr>
          </a:p>
        </p:txBody>
      </p:sp>
    </p:spTree>
    <p:extLst>
      <p:ext uri="{BB962C8B-B14F-4D97-AF65-F5344CB8AC3E}">
        <p14:creationId xmlns:p14="http://schemas.microsoft.com/office/powerpoint/2010/main" val="28107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 grpId="0" animBg="1"/>
      <p:bldP spid="24" grpId="0"/>
      <p:bldP spid="25" grpId="0"/>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Application in Norway?</a:t>
            </a:r>
            <a:endParaRPr lang="en-US">
              <a:solidFill>
                <a:schemeClr val="tx2"/>
              </a:solidFill>
              <a:latin typeface="FlandersArtSans-Medium" panose="00000600000000000000" pitchFamily="2" charset="0"/>
              <a:cs typeface="Arial Rounded MT Bold"/>
            </a:endParaRPr>
          </a:p>
        </p:txBody>
      </p:sp>
      <p:cxnSp>
        <p:nvCxnSpPr>
          <p:cNvPr id="123" name="Rechte verbindingslijn 122"/>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3"/>
          <a:stretch>
            <a:fillRect/>
          </a:stretch>
        </p:blipFill>
        <p:spPr>
          <a:xfrm>
            <a:off x="767794" y="1877798"/>
            <a:ext cx="7975373" cy="2579288"/>
          </a:xfrm>
          <a:prstGeom prst="rect">
            <a:avLst/>
          </a:prstGeom>
        </p:spPr>
      </p:pic>
      <p:sp>
        <p:nvSpPr>
          <p:cNvPr id="7" name="TextBox 104"/>
          <p:cNvSpPr txBox="1"/>
          <p:nvPr/>
        </p:nvSpPr>
        <p:spPr>
          <a:xfrm>
            <a:off x="889181" y="4988880"/>
            <a:ext cx="7224822" cy="16312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00100" lvl="1" indent="-342900">
              <a:buFont typeface="Wingdings" panose="05000000000000000000" pitchFamily="2" charset="2"/>
              <a:buChar char="Ø"/>
            </a:pPr>
            <a:r>
              <a:rPr lang="nl-NL" sz="2000" smtClean="0">
                <a:solidFill>
                  <a:schemeClr val="tx2"/>
                </a:solidFill>
                <a:latin typeface="FlandersArtSans-Medium" panose="00000600000000000000" pitchFamily="2" charset="0"/>
              </a:rPr>
              <a:t>Demonstrating best practices on export market?</a:t>
            </a:r>
            <a:endParaRPr lang="nl-NL" sz="2000" smtClean="0">
              <a:solidFill>
                <a:schemeClr val="tx2"/>
              </a:solidFill>
              <a:latin typeface="FlandersArtSans-Medium" panose="00000600000000000000" pitchFamily="2" charset="0"/>
            </a:endParaRPr>
          </a:p>
          <a:p>
            <a:pPr marL="800100" lvl="1" indent="-342900">
              <a:buFont typeface="Wingdings" panose="05000000000000000000" pitchFamily="2" charset="2"/>
              <a:buChar char="Ø"/>
            </a:pPr>
            <a:r>
              <a:rPr lang="nl-NL" sz="2000" smtClean="0">
                <a:solidFill>
                  <a:schemeClr val="tx2"/>
                </a:solidFill>
                <a:latin typeface="FlandersArtSans-Medium" panose="00000600000000000000" pitchFamily="2" charset="0"/>
              </a:rPr>
              <a:t>Internal monitoring tool (compare vessels in terms of discards, fuel efficiency, etc.)?</a:t>
            </a:r>
          </a:p>
          <a:p>
            <a:pPr marL="800100" lvl="1" indent="-342900">
              <a:buFont typeface="Wingdings" panose="05000000000000000000" pitchFamily="2" charset="2"/>
              <a:buChar char="Ø"/>
            </a:pPr>
            <a:r>
              <a:rPr lang="nl-NL" sz="2000" smtClean="0">
                <a:solidFill>
                  <a:schemeClr val="tx2"/>
                </a:solidFill>
                <a:latin typeface="FlandersArtSans-Medium" panose="00000600000000000000" pitchFamily="2" charset="0"/>
              </a:rPr>
              <a:t>Self-assessment tool?</a:t>
            </a:r>
          </a:p>
          <a:p>
            <a:pPr marL="800100" lvl="1" indent="-342900">
              <a:buFont typeface="Wingdings" panose="05000000000000000000" pitchFamily="2" charset="2"/>
              <a:buChar char="Ø"/>
            </a:pPr>
            <a:r>
              <a:rPr lang="nl-NL" sz="2000" smtClean="0">
                <a:solidFill>
                  <a:schemeClr val="tx2"/>
                </a:solidFill>
                <a:latin typeface="FlandersArtSans-Medium" panose="00000600000000000000" pitchFamily="2" charset="0"/>
              </a:rPr>
              <a:t>…</a:t>
            </a:r>
            <a:endParaRPr lang="nl-NL" sz="2000" smtClean="0">
              <a:latin typeface="FlandersArtSans-Light" panose="00000400000000000000" pitchFamily="2" charset="0"/>
            </a:endParaRPr>
          </a:p>
        </p:txBody>
      </p:sp>
    </p:spTree>
    <p:extLst>
      <p:ext uri="{BB962C8B-B14F-4D97-AF65-F5344CB8AC3E}">
        <p14:creationId xmlns:p14="http://schemas.microsoft.com/office/powerpoint/2010/main" val="4045607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Want to know more?</a:t>
            </a:r>
            <a:endParaRPr lang="en-US">
              <a:solidFill>
                <a:schemeClr val="tx2"/>
              </a:solidFill>
              <a:latin typeface="FlandersArtSans-Medium" panose="00000600000000000000" pitchFamily="2" charset="0"/>
              <a:cs typeface="Arial Rounded MT Bold"/>
            </a:endParaRPr>
          </a:p>
        </p:txBody>
      </p:sp>
      <p:cxnSp>
        <p:nvCxnSpPr>
          <p:cNvPr id="5" name="Rechte verbindingslijn 4"/>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Afbeelding 1"/>
          <p:cNvPicPr>
            <a:picLocks noChangeAspect="1"/>
          </p:cNvPicPr>
          <p:nvPr/>
        </p:nvPicPr>
        <p:blipFill rotWithShape="1">
          <a:blip r:embed="rId3"/>
          <a:srcRect b="58700"/>
          <a:stretch/>
        </p:blipFill>
        <p:spPr>
          <a:xfrm>
            <a:off x="749872" y="987040"/>
            <a:ext cx="7991496" cy="2918036"/>
          </a:xfrm>
          <a:prstGeom prst="rect">
            <a:avLst/>
          </a:prstGeom>
        </p:spPr>
      </p:pic>
      <p:sp>
        <p:nvSpPr>
          <p:cNvPr id="3" name="Rechthoek 2"/>
          <p:cNvSpPr/>
          <p:nvPr/>
        </p:nvSpPr>
        <p:spPr>
          <a:xfrm>
            <a:off x="1200134" y="4773727"/>
            <a:ext cx="6728124" cy="461665"/>
          </a:xfrm>
          <a:prstGeom prst="rect">
            <a:avLst/>
          </a:prstGeom>
        </p:spPr>
        <p:txBody>
          <a:bodyPr wrap="none">
            <a:spAutoFit/>
          </a:bodyPr>
          <a:lstStyle/>
          <a:p>
            <a:r>
              <a:rPr lang="nl-NL" sz="2400" smtClean="0">
                <a:solidFill>
                  <a:schemeClr val="tx2"/>
                </a:solidFill>
                <a:latin typeface="FlandersArtSans-Medium" panose="00000600000000000000" pitchFamily="2" charset="0"/>
              </a:rPr>
              <a:t>Methodology can be found online (only in Dutch)</a:t>
            </a:r>
            <a:endParaRPr lang="nl-BE" sz="2400">
              <a:solidFill>
                <a:schemeClr val="tx2"/>
              </a:solidFill>
              <a:latin typeface="FlandersArtSans-Medium" panose="00000600000000000000" pitchFamily="2" charset="0"/>
            </a:endParaRPr>
          </a:p>
        </p:txBody>
      </p:sp>
      <p:sp>
        <p:nvSpPr>
          <p:cNvPr id="6" name="Rechthoek 5"/>
          <p:cNvSpPr/>
          <p:nvPr/>
        </p:nvSpPr>
        <p:spPr>
          <a:xfrm>
            <a:off x="2464182" y="5235392"/>
            <a:ext cx="3874779" cy="430887"/>
          </a:xfrm>
          <a:prstGeom prst="rect">
            <a:avLst/>
          </a:prstGeom>
        </p:spPr>
        <p:txBody>
          <a:bodyPr wrap="none">
            <a:spAutoFit/>
          </a:bodyPr>
          <a:lstStyle/>
          <a:p>
            <a:r>
              <a:rPr lang="nl-BE" sz="2200">
                <a:solidFill>
                  <a:schemeClr val="tx2"/>
                </a:solidFill>
                <a:latin typeface="FlandersArtSans-Light" panose="00000400000000000000" pitchFamily="2" charset="0"/>
                <a:hlinkClick r:id="rId4"/>
              </a:rPr>
              <a:t>https://</a:t>
            </a:r>
            <a:r>
              <a:rPr lang="nl-BE" sz="2200" smtClean="0">
                <a:solidFill>
                  <a:schemeClr val="tx2"/>
                </a:solidFill>
                <a:latin typeface="FlandersArtSans-Light" panose="00000400000000000000" pitchFamily="2" charset="0"/>
                <a:hlinkClick r:id="rId4"/>
              </a:rPr>
              <a:t>valduvis.be/Publicaties</a:t>
            </a:r>
            <a:endParaRPr lang="nl-BE" sz="2200">
              <a:solidFill>
                <a:schemeClr val="tx2"/>
              </a:solidFill>
              <a:latin typeface="FlandersArtSans-Light" panose="00000400000000000000" pitchFamily="2" charset="0"/>
            </a:endParaRPr>
          </a:p>
        </p:txBody>
      </p:sp>
      <p:sp>
        <p:nvSpPr>
          <p:cNvPr id="8" name="Rechthoek 7"/>
          <p:cNvSpPr/>
          <p:nvPr/>
        </p:nvSpPr>
        <p:spPr>
          <a:xfrm>
            <a:off x="4564196" y="4034903"/>
            <a:ext cx="4535216" cy="430887"/>
          </a:xfrm>
          <a:prstGeom prst="rect">
            <a:avLst/>
          </a:prstGeom>
        </p:spPr>
        <p:txBody>
          <a:bodyPr wrap="none">
            <a:spAutoFit/>
          </a:bodyPr>
          <a:lstStyle/>
          <a:p>
            <a:r>
              <a:rPr lang="nl-NL" sz="2200" smtClean="0">
                <a:latin typeface="FlandersArtSans-Light" panose="00000400000000000000" pitchFamily="2" charset="0"/>
              </a:rPr>
              <a:t>Kinds et al. (2016), Fisheries Research</a:t>
            </a:r>
            <a:endParaRPr lang="nl-BE" sz="2200">
              <a:latin typeface="FlandersArtSans-Light" panose="00000400000000000000" pitchFamily="2" charset="0"/>
            </a:endParaRPr>
          </a:p>
        </p:txBody>
      </p:sp>
    </p:spTree>
    <p:extLst>
      <p:ext uri="{BB962C8B-B14F-4D97-AF65-F5344CB8AC3E}">
        <p14:creationId xmlns:p14="http://schemas.microsoft.com/office/powerpoint/2010/main" val="476175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1190" y="5968016"/>
            <a:ext cx="1149160" cy="608821"/>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6122102"/>
            <a:ext cx="1080000" cy="429339"/>
          </a:xfrm>
          <a:prstGeom prst="rect">
            <a:avLst/>
          </a:prstGeom>
        </p:spPr>
      </p:pic>
      <p:sp>
        <p:nvSpPr>
          <p:cNvPr id="7" name="Titel 5"/>
          <p:cNvSpPr txBox="1">
            <a:spLocks/>
          </p:cNvSpPr>
          <p:nvPr/>
        </p:nvSpPr>
        <p:spPr>
          <a:xfrm>
            <a:off x="706056" y="-16336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FlandersArtSans-Bold" panose="00000800000000000000" pitchFamily="2" charset="0"/>
                <a:ea typeface="+mj-ea"/>
                <a:cs typeface="+mj-cs"/>
              </a:defRPr>
            </a:lvl1pPr>
          </a:lstStyle>
          <a:p>
            <a:r>
              <a:rPr lang="nl-BE" smtClean="0">
                <a:solidFill>
                  <a:srgbClr val="15465B"/>
                </a:solidFill>
                <a:latin typeface="FlandersArtSans-Medium" panose="00000600000000000000" pitchFamily="2" charset="0"/>
              </a:rPr>
              <a:t>Thank you!</a:t>
            </a:r>
            <a:endParaRPr lang="nl-BE" dirty="0">
              <a:solidFill>
                <a:srgbClr val="15465B"/>
              </a:solidFill>
              <a:latin typeface="FlandersArtSans-Medium" panose="00000600000000000000" pitchFamily="2" charset="0"/>
            </a:endParaRPr>
          </a:p>
        </p:txBody>
      </p:sp>
      <p:sp>
        <p:nvSpPr>
          <p:cNvPr id="10" name="Tekstvak 9"/>
          <p:cNvSpPr txBox="1"/>
          <p:nvPr/>
        </p:nvSpPr>
        <p:spPr>
          <a:xfrm>
            <a:off x="613198" y="2891891"/>
            <a:ext cx="2912596" cy="738664"/>
          </a:xfrm>
          <a:prstGeom prst="round2DiagRect">
            <a:avLst>
              <a:gd name="adj1" fmla="val 0"/>
              <a:gd name="adj2" fmla="val 0"/>
            </a:avLst>
          </a:prstGeom>
          <a:solidFill>
            <a:schemeClr val="accent5">
              <a:lumMod val="40000"/>
              <a:lumOff val="60000"/>
            </a:schemeClr>
          </a:solidFill>
          <a:ln>
            <a:noFill/>
          </a:ln>
        </p:spPr>
        <p:txBody>
          <a:bodyPr wrap="square" rtlCol="0">
            <a:spAutoFit/>
          </a:bodyPr>
          <a:lstStyle/>
          <a:p>
            <a:r>
              <a:rPr lang="nl-BE" sz="1400" dirty="0" smtClean="0">
                <a:solidFill>
                  <a:schemeClr val="tx2">
                    <a:lumMod val="50000"/>
                  </a:schemeClr>
                </a:solidFill>
                <a:latin typeface="FlandersArtSans-Medium" panose="00000600000000000000" pitchFamily="2" charset="0"/>
              </a:rPr>
              <a:t>Kim Sys</a:t>
            </a:r>
            <a:endParaRPr lang="nl-BE" sz="1400" dirty="0">
              <a:latin typeface="FlandersArtSans-Medium" panose="00000600000000000000" pitchFamily="2" charset="0"/>
            </a:endParaRPr>
          </a:p>
          <a:p>
            <a:r>
              <a:rPr lang="nl-BE" sz="1400" dirty="0">
                <a:latin typeface="FlandersArtSans-Light" panose="00000400000000000000" pitchFamily="2" charset="0"/>
                <a:hlinkClick r:id="rId4"/>
              </a:rPr>
              <a:t>k</a:t>
            </a:r>
            <a:r>
              <a:rPr lang="nl-BE" sz="1400" dirty="0" smtClean="0">
                <a:latin typeface="FlandersArtSans-Light" panose="00000400000000000000" pitchFamily="2" charset="0"/>
                <a:hlinkClick r:id="rId4"/>
              </a:rPr>
              <a:t>im.sys@ilvo.vlaanderen.be</a:t>
            </a:r>
            <a:endParaRPr lang="nl-BE" sz="1400" dirty="0" smtClean="0">
              <a:latin typeface="FlandersArtSans-Light" panose="00000400000000000000" pitchFamily="2" charset="0"/>
            </a:endParaRPr>
          </a:p>
          <a:p>
            <a:r>
              <a:rPr lang="nl-BE" sz="1400" dirty="0" smtClean="0">
                <a:latin typeface="FlandersArtSans-Light" panose="00000400000000000000" pitchFamily="2" charset="0"/>
              </a:rPr>
              <a:t>+32 59 56 98 54</a:t>
            </a:r>
            <a:endParaRPr lang="nl-BE" sz="1400" dirty="0">
              <a:latin typeface="FlandersArtSans-Light" panose="00000400000000000000" pitchFamily="2" charset="0"/>
            </a:endParaRPr>
          </a:p>
        </p:txBody>
      </p:sp>
      <p:sp>
        <p:nvSpPr>
          <p:cNvPr id="11" name="Tekstvak 10"/>
          <p:cNvSpPr txBox="1"/>
          <p:nvPr/>
        </p:nvSpPr>
        <p:spPr>
          <a:xfrm>
            <a:off x="613198" y="2021859"/>
            <a:ext cx="2912596" cy="738664"/>
          </a:xfrm>
          <a:prstGeom prst="round2DiagRect">
            <a:avLst>
              <a:gd name="adj1" fmla="val 0"/>
              <a:gd name="adj2" fmla="val 0"/>
            </a:avLst>
          </a:prstGeom>
          <a:solidFill>
            <a:schemeClr val="accent5">
              <a:lumMod val="40000"/>
              <a:lumOff val="60000"/>
            </a:schemeClr>
          </a:solidFill>
          <a:ln>
            <a:noFill/>
          </a:ln>
        </p:spPr>
        <p:txBody>
          <a:bodyPr wrap="square" rtlCol="0">
            <a:spAutoFit/>
          </a:bodyPr>
          <a:lstStyle/>
          <a:p>
            <a:r>
              <a:rPr lang="nl-BE" sz="1400" dirty="0" smtClean="0">
                <a:solidFill>
                  <a:schemeClr val="tx2">
                    <a:lumMod val="50000"/>
                  </a:schemeClr>
                </a:solidFill>
                <a:latin typeface="FlandersArtSans-Medium" panose="00000600000000000000" pitchFamily="2" charset="0"/>
              </a:rPr>
              <a:t>Arne Kinds</a:t>
            </a:r>
            <a:endParaRPr lang="nl-BE" sz="1400" dirty="0">
              <a:latin typeface="FlandersArtSans-Medium" panose="00000600000000000000" pitchFamily="2" charset="0"/>
            </a:endParaRPr>
          </a:p>
          <a:p>
            <a:r>
              <a:rPr lang="nl-BE" sz="1400" dirty="0">
                <a:latin typeface="FlandersArtSans-Light" panose="00000400000000000000" pitchFamily="2" charset="0"/>
                <a:hlinkClick r:id="rId5"/>
              </a:rPr>
              <a:t>a</a:t>
            </a:r>
            <a:r>
              <a:rPr lang="nl-BE" sz="1400" dirty="0" smtClean="0">
                <a:latin typeface="FlandersArtSans-Light" panose="00000400000000000000" pitchFamily="2" charset="0"/>
                <a:hlinkClick r:id="rId5"/>
              </a:rPr>
              <a:t>rne.kinds@ilvo.vlaanderen.be</a:t>
            </a:r>
            <a:endParaRPr lang="nl-BE" sz="1400" dirty="0" smtClean="0">
              <a:latin typeface="FlandersArtSans-Light" panose="00000400000000000000" pitchFamily="2" charset="0"/>
            </a:endParaRPr>
          </a:p>
          <a:p>
            <a:r>
              <a:rPr lang="nl-BE" sz="1400" dirty="0" smtClean="0">
                <a:latin typeface="FlandersArtSans-Light" panose="00000400000000000000" pitchFamily="2" charset="0"/>
              </a:rPr>
              <a:t>+32 59 56 98 26</a:t>
            </a:r>
            <a:endParaRPr lang="nl-BE" sz="1400" dirty="0">
              <a:latin typeface="FlandersArtSans-Light" panose="00000400000000000000" pitchFamily="2" charset="0"/>
            </a:endParaRPr>
          </a:p>
        </p:txBody>
      </p:sp>
      <p:pic>
        <p:nvPicPr>
          <p:cNvPr id="17" name="Afbeelding 16" descr="KAR_0860"/>
          <p:cNvPicPr>
            <a:picLocks noChangeAspect="1"/>
          </p:cNvPicPr>
          <p:nvPr/>
        </p:nvPicPr>
        <p:blipFill rotWithShape="1">
          <a:blip r:embed="rId6" cstate="print">
            <a:extLst>
              <a:ext uri="{28A0092B-C50C-407E-A947-70E740481C1C}">
                <a14:useLocalDpi xmlns:a14="http://schemas.microsoft.com/office/drawing/2010/main" val="0"/>
              </a:ext>
            </a:extLst>
          </a:blip>
          <a:srcRect b="33073"/>
          <a:stretch/>
        </p:blipFill>
        <p:spPr bwMode="auto">
          <a:xfrm>
            <a:off x="3751762" y="1464507"/>
            <a:ext cx="4298795" cy="4108104"/>
          </a:xfrm>
          <a:prstGeom prst="ellipse">
            <a:avLst/>
          </a:prstGeom>
          <a:ln>
            <a:noFill/>
          </a:ln>
          <a:effectLst>
            <a:softEdge rad="112500"/>
          </a:effectLst>
        </p:spPr>
      </p:pic>
      <p:sp>
        <p:nvSpPr>
          <p:cNvPr id="18" name="Rectangle 6"/>
          <p:cNvSpPr>
            <a:spLocks noChangeArrowheads="1"/>
          </p:cNvSpPr>
          <p:nvPr/>
        </p:nvSpPr>
        <p:spPr bwMode="auto">
          <a:xfrm>
            <a:off x="322580" y="5715000"/>
            <a:ext cx="8821420" cy="93980"/>
          </a:xfrm>
          <a:prstGeom prst="rect">
            <a:avLst/>
          </a:prstGeom>
          <a:gradFill rotWithShape="0">
            <a:gsLst>
              <a:gs pos="0">
                <a:srgbClr val="11A311"/>
              </a:gs>
              <a:gs pos="100000">
                <a:srgbClr val="10086B"/>
              </a:gs>
            </a:gsLst>
            <a:lin ang="0" scaled="1"/>
          </a:gradFill>
          <a:ln w="9525">
            <a:noFill/>
            <a:miter lim="800000"/>
            <a:headEnd/>
            <a:tailEnd/>
          </a:ln>
        </p:spPr>
        <p:txBody>
          <a:bodyPr wrap="none" anchor="ctr"/>
          <a:lstStyle/>
          <a:p>
            <a:endParaRPr lang="nl-BE"/>
          </a:p>
        </p:txBody>
      </p:sp>
      <p:sp>
        <p:nvSpPr>
          <p:cNvPr id="14" name="Tekstvak 9"/>
          <p:cNvSpPr txBox="1"/>
          <p:nvPr/>
        </p:nvSpPr>
        <p:spPr>
          <a:xfrm>
            <a:off x="613197" y="3780058"/>
            <a:ext cx="2912597" cy="738664"/>
          </a:xfrm>
          <a:prstGeom prst="round2DiagRect">
            <a:avLst>
              <a:gd name="adj1" fmla="val 0"/>
              <a:gd name="adj2" fmla="val 0"/>
            </a:avLst>
          </a:prstGeom>
          <a:solidFill>
            <a:schemeClr val="accent5">
              <a:lumMod val="40000"/>
              <a:lumOff val="60000"/>
            </a:schemeClr>
          </a:solidFill>
          <a:ln>
            <a:noFill/>
          </a:ln>
        </p:spPr>
        <p:txBody>
          <a:bodyPr wrap="square" rtlCol="0">
            <a:spAutoFit/>
          </a:bodyPr>
          <a:lstStyle/>
          <a:p>
            <a:r>
              <a:rPr lang="nl-BE" sz="1400" dirty="0" smtClean="0">
                <a:solidFill>
                  <a:schemeClr val="tx2">
                    <a:lumMod val="50000"/>
                  </a:schemeClr>
                </a:solidFill>
                <a:latin typeface="FlandersArtSans-Medium" panose="00000600000000000000" pitchFamily="2" charset="0"/>
              </a:rPr>
              <a:t>Nicolas Derudder</a:t>
            </a:r>
            <a:endParaRPr lang="nl-BE" sz="1400" dirty="0">
              <a:latin typeface="FlandersArtSans-Medium" panose="00000600000000000000" pitchFamily="2" charset="0"/>
            </a:endParaRPr>
          </a:p>
          <a:p>
            <a:r>
              <a:rPr lang="nl-BE" sz="1400" dirty="0" smtClean="0">
                <a:latin typeface="FlandersArtSans-Light" panose="00000400000000000000" pitchFamily="2" charset="0"/>
                <a:hlinkClick r:id="rId7"/>
              </a:rPr>
              <a:t>nicolas.derudder@ilvo.vlaanderen.be</a:t>
            </a:r>
            <a:endParaRPr lang="nl-BE" sz="1400" dirty="0" smtClean="0">
              <a:latin typeface="FlandersArtSans-Light" panose="00000400000000000000" pitchFamily="2" charset="0"/>
            </a:endParaRPr>
          </a:p>
          <a:p>
            <a:r>
              <a:rPr lang="nl-BE" sz="1400" dirty="0" smtClean="0">
                <a:latin typeface="FlandersArtSans-Light" panose="00000400000000000000" pitchFamily="2" charset="0"/>
              </a:rPr>
              <a:t>+32 59 56 98 03</a:t>
            </a:r>
            <a:endParaRPr lang="nl-BE" sz="1400" dirty="0">
              <a:latin typeface="FlandersArtSans-Light" panose="00000400000000000000" pitchFamily="2" charset="0"/>
            </a:endParaRPr>
          </a:p>
        </p:txBody>
      </p:sp>
      <p:sp>
        <p:nvSpPr>
          <p:cNvPr id="15" name="Tekstvak 9"/>
          <p:cNvSpPr txBox="1"/>
          <p:nvPr/>
        </p:nvSpPr>
        <p:spPr>
          <a:xfrm>
            <a:off x="613196" y="4668225"/>
            <a:ext cx="2994528" cy="738664"/>
          </a:xfrm>
          <a:prstGeom prst="round2DiagRect">
            <a:avLst>
              <a:gd name="adj1" fmla="val 0"/>
              <a:gd name="adj2" fmla="val 0"/>
            </a:avLst>
          </a:prstGeom>
          <a:solidFill>
            <a:schemeClr val="accent5">
              <a:lumMod val="40000"/>
              <a:lumOff val="60000"/>
            </a:schemeClr>
          </a:solidFill>
          <a:ln>
            <a:noFill/>
          </a:ln>
        </p:spPr>
        <p:txBody>
          <a:bodyPr wrap="square" rtlCol="0">
            <a:spAutoFit/>
          </a:bodyPr>
          <a:lstStyle/>
          <a:p>
            <a:r>
              <a:rPr lang="nl-BE" sz="1400" dirty="0" smtClean="0">
                <a:solidFill>
                  <a:schemeClr val="tx2">
                    <a:lumMod val="50000"/>
                  </a:schemeClr>
                </a:solidFill>
                <a:latin typeface="FlandersArtSans-Medium" panose="00000600000000000000" pitchFamily="2" charset="0"/>
              </a:rPr>
              <a:t>Lancelot Blondeel</a:t>
            </a:r>
            <a:endParaRPr lang="nl-BE" sz="1400" dirty="0">
              <a:latin typeface="FlandersArtSans-Medium" panose="00000600000000000000" pitchFamily="2" charset="0"/>
            </a:endParaRPr>
          </a:p>
          <a:p>
            <a:r>
              <a:rPr lang="nl-BE" sz="1400" dirty="0" smtClean="0">
                <a:latin typeface="FlandersArtSans-Light" panose="00000400000000000000" pitchFamily="2" charset="0"/>
                <a:hlinkClick r:id="rId8"/>
              </a:rPr>
              <a:t>Lancelot.blondeel@ilvo.vlaanderen.be</a:t>
            </a:r>
            <a:endParaRPr lang="nl-BE" sz="1400" dirty="0" smtClean="0">
              <a:latin typeface="FlandersArtSans-Light" panose="00000400000000000000" pitchFamily="2" charset="0"/>
            </a:endParaRPr>
          </a:p>
          <a:p>
            <a:r>
              <a:rPr lang="nl-BE" sz="1400" dirty="0" smtClean="0">
                <a:latin typeface="FlandersArtSans-Light" panose="00000400000000000000" pitchFamily="2" charset="0"/>
              </a:rPr>
              <a:t>+32 59 56 98 97</a:t>
            </a:r>
            <a:endParaRPr lang="nl-BE" sz="1400" dirty="0">
              <a:latin typeface="FlandersArtSans-Light" panose="00000400000000000000" pitchFamily="2" charset="0"/>
            </a:endParaRPr>
          </a:p>
        </p:txBody>
      </p:sp>
      <p:cxnSp>
        <p:nvCxnSpPr>
          <p:cNvPr id="16" name="Rechte verbindingslijn 15"/>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649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65983" y="15034"/>
            <a:ext cx="8608099" cy="1143000"/>
          </a:xfrm>
        </p:spPr>
        <p:txBody>
          <a:bodyPr>
            <a:normAutofit/>
          </a:bodyPr>
          <a:lstStyle/>
          <a:p>
            <a:r>
              <a:rPr lang="nl-BE" smtClean="0">
                <a:latin typeface="FlandersArtSans-Medium" panose="00000600000000000000" pitchFamily="2" charset="0"/>
              </a:rPr>
              <a:t>S</a:t>
            </a:r>
            <a:r>
              <a:rPr lang="nl-BE" smtClean="0">
                <a:solidFill>
                  <a:srgbClr val="15465B"/>
                </a:solidFill>
                <a:latin typeface="FlandersArtSans-Medium" panose="00000600000000000000" pitchFamily="2" charset="0"/>
              </a:rPr>
              <a:t>takeholder participation</a:t>
            </a:r>
            <a:endParaRPr lang="nl-BE" dirty="0">
              <a:solidFill>
                <a:srgbClr val="15465B"/>
              </a:solidFill>
              <a:latin typeface="FlandersArtSans-Medium" panose="00000600000000000000" pitchFamily="2" charset="0"/>
            </a:endParaRPr>
          </a:p>
        </p:txBody>
      </p:sp>
      <p:sp>
        <p:nvSpPr>
          <p:cNvPr id="45" name="Tekstvak 44"/>
          <p:cNvSpPr txBox="1"/>
          <p:nvPr/>
        </p:nvSpPr>
        <p:spPr>
          <a:xfrm>
            <a:off x="865624" y="5444235"/>
            <a:ext cx="8001343" cy="311137"/>
          </a:xfrm>
          <a:prstGeom prst="rect">
            <a:avLst/>
          </a:prstGeom>
          <a:solidFill>
            <a:srgbClr val="15465B"/>
          </a:solidFill>
          <a:ln>
            <a:noFill/>
          </a:ln>
        </p:spPr>
        <p:txBody>
          <a:bodyPr wrap="square" lIns="64288" tIns="32144" rIns="64288" bIns="32144">
            <a:spAutoFit/>
          </a:bodyPr>
          <a:lstStyle/>
          <a:p>
            <a:pPr algn="ctr" defTabSz="642882">
              <a:defRPr/>
            </a:pPr>
            <a:r>
              <a:rPr lang="nl-BE" sz="1600" kern="0" smtClean="0">
                <a:solidFill>
                  <a:schemeClr val="bg1"/>
                </a:solidFill>
                <a:latin typeface="FlandersArtSans-Medium" panose="00000600000000000000" pitchFamily="2" charset="0"/>
                <a:sym typeface="Gill Sans" charset="0"/>
              </a:rPr>
              <a:t>Scientific study</a:t>
            </a:r>
            <a:endParaRPr lang="nl-BE" sz="1600" kern="0" dirty="0">
              <a:solidFill>
                <a:schemeClr val="bg1"/>
              </a:solidFill>
              <a:latin typeface="FlandersArtSans-Medium" panose="00000600000000000000" pitchFamily="2" charset="0"/>
              <a:sym typeface="Gill Sans" charset="0"/>
            </a:endParaRPr>
          </a:p>
        </p:txBody>
      </p:sp>
      <p:sp>
        <p:nvSpPr>
          <p:cNvPr id="46" name="Tekstvak 45"/>
          <p:cNvSpPr txBox="1"/>
          <p:nvPr/>
        </p:nvSpPr>
        <p:spPr>
          <a:xfrm>
            <a:off x="842296" y="1501641"/>
            <a:ext cx="8024670" cy="311137"/>
          </a:xfrm>
          <a:prstGeom prst="rect">
            <a:avLst/>
          </a:prstGeom>
          <a:solidFill>
            <a:srgbClr val="15465B"/>
          </a:solidFill>
          <a:ln>
            <a:noFill/>
          </a:ln>
        </p:spPr>
        <p:txBody>
          <a:bodyPr wrap="square" lIns="64288" tIns="32144" rIns="64288" bIns="32144">
            <a:spAutoFit/>
          </a:bodyPr>
          <a:lstStyle/>
          <a:p>
            <a:pPr algn="ctr" defTabSz="642882">
              <a:defRPr/>
            </a:pPr>
            <a:r>
              <a:rPr lang="nl-BE" sz="1600" kern="0" smtClean="0">
                <a:solidFill>
                  <a:schemeClr val="bg1"/>
                </a:solidFill>
                <a:latin typeface="FlandersArtSans-Medium" panose="00000600000000000000" pitchFamily="2" charset="0"/>
                <a:sym typeface="Gill Sans" charset="0"/>
              </a:rPr>
              <a:t>Participatory processes</a:t>
            </a:r>
            <a:endParaRPr lang="nl-BE" sz="1600" kern="0" dirty="0">
              <a:solidFill>
                <a:schemeClr val="bg1"/>
              </a:solidFill>
              <a:latin typeface="FlandersArtSans-Medium" panose="00000600000000000000" pitchFamily="2" charset="0"/>
              <a:sym typeface="Gill Sans" charset="0"/>
            </a:endParaRPr>
          </a:p>
        </p:txBody>
      </p:sp>
      <p:sp>
        <p:nvSpPr>
          <p:cNvPr id="47" name="PIJL-RECHTS 46"/>
          <p:cNvSpPr/>
          <p:nvPr/>
        </p:nvSpPr>
        <p:spPr>
          <a:xfrm>
            <a:off x="865624" y="3683037"/>
            <a:ext cx="8156455" cy="45719"/>
          </a:xfrm>
          <a:prstGeom prst="rightArrow">
            <a:avLst>
              <a:gd name="adj1" fmla="val 50000"/>
              <a:gd name="adj2" fmla="val 92503"/>
            </a:avLst>
          </a:prstGeom>
          <a:solidFill>
            <a:srgbClr val="15465B"/>
          </a:solidFill>
          <a:ln>
            <a:noFill/>
          </a:ln>
        </p:spPr>
        <p:style>
          <a:lnRef idx="2">
            <a:schemeClr val="accent4">
              <a:shade val="50000"/>
            </a:schemeClr>
          </a:lnRef>
          <a:fillRef idx="1">
            <a:schemeClr val="accent4"/>
          </a:fillRef>
          <a:effectRef idx="0">
            <a:schemeClr val="accent4"/>
          </a:effectRef>
          <a:fontRef idx="minor">
            <a:schemeClr val="lt1"/>
          </a:fontRef>
        </p:style>
        <p:txBody>
          <a:bodyPr lIns="64288" tIns="32144" rIns="64288" bIns="32144" anchor="ctr"/>
          <a:lstStyle/>
          <a:p>
            <a:pPr algn="ctr" defTabSz="642882">
              <a:defRPr/>
            </a:pPr>
            <a:endParaRPr lang="nl-BE" kern="0">
              <a:solidFill>
                <a:prstClr val="white"/>
              </a:solidFill>
              <a:latin typeface="FlandersArtSans-Light" panose="00000400000000000000" pitchFamily="2" charset="0"/>
              <a:sym typeface="Gill Sans" charset="0"/>
            </a:endParaRPr>
          </a:p>
        </p:txBody>
      </p:sp>
      <p:sp>
        <p:nvSpPr>
          <p:cNvPr id="48" name="Tekstvak 47"/>
          <p:cNvSpPr txBox="1"/>
          <p:nvPr/>
        </p:nvSpPr>
        <p:spPr>
          <a:xfrm rot="16200000">
            <a:off x="-108600" y="4419043"/>
            <a:ext cx="1282627" cy="326526"/>
          </a:xfrm>
          <a:prstGeom prst="rect">
            <a:avLst/>
          </a:prstGeom>
          <a:noFill/>
        </p:spPr>
        <p:txBody>
          <a:bodyPr wrap="square" lIns="64288" tIns="32144" rIns="64288" bIns="32144">
            <a:spAutoFit/>
          </a:bodyPr>
          <a:lstStyle/>
          <a:p>
            <a:pPr algn="ctr" defTabSz="642915" fontAlgn="base">
              <a:spcBef>
                <a:spcPct val="0"/>
              </a:spcBef>
              <a:spcAft>
                <a:spcPct val="0"/>
              </a:spcAft>
              <a:defRPr/>
            </a:pPr>
            <a:r>
              <a:rPr lang="nl-BE" sz="1700" smtClean="0">
                <a:solidFill>
                  <a:prstClr val="black"/>
                </a:solidFill>
                <a:latin typeface="FlandersArtSans-Light" panose="00000400000000000000" pitchFamily="2" charset="0"/>
                <a:sym typeface="Gill Sans" charset="0"/>
              </a:rPr>
              <a:t>Researchers</a:t>
            </a:r>
            <a:endParaRPr lang="nl-BE" sz="1700" dirty="0">
              <a:solidFill>
                <a:prstClr val="black"/>
              </a:solidFill>
              <a:latin typeface="FlandersArtSans-Light" panose="00000400000000000000" pitchFamily="2" charset="0"/>
              <a:sym typeface="Gill Sans" charset="0"/>
            </a:endParaRPr>
          </a:p>
        </p:txBody>
      </p:sp>
      <p:sp>
        <p:nvSpPr>
          <p:cNvPr id="49" name="Tekstvak 48"/>
          <p:cNvSpPr txBox="1"/>
          <p:nvPr/>
        </p:nvSpPr>
        <p:spPr>
          <a:xfrm rot="16200000">
            <a:off x="-127117" y="2745648"/>
            <a:ext cx="1317741" cy="324608"/>
          </a:xfrm>
          <a:prstGeom prst="rect">
            <a:avLst/>
          </a:prstGeom>
          <a:noFill/>
        </p:spPr>
        <p:txBody>
          <a:bodyPr lIns="64288" tIns="32144" rIns="64288" bIns="32144">
            <a:spAutoFit/>
          </a:bodyPr>
          <a:lstStyle/>
          <a:p>
            <a:pPr defTabSz="642915" fontAlgn="base">
              <a:spcBef>
                <a:spcPct val="0"/>
              </a:spcBef>
              <a:spcAft>
                <a:spcPct val="0"/>
              </a:spcAft>
              <a:defRPr/>
            </a:pPr>
            <a:r>
              <a:rPr lang="nl-BE" sz="1700" dirty="0">
                <a:solidFill>
                  <a:prstClr val="black"/>
                </a:solidFill>
                <a:latin typeface="FlandersArtSans-Light" panose="00000400000000000000" pitchFamily="2" charset="0"/>
                <a:sym typeface="Gill Sans" charset="0"/>
              </a:rPr>
              <a:t>Stakeholders</a:t>
            </a:r>
          </a:p>
        </p:txBody>
      </p:sp>
      <p:sp>
        <p:nvSpPr>
          <p:cNvPr id="50" name="Tekstvak 49"/>
          <p:cNvSpPr txBox="1"/>
          <p:nvPr/>
        </p:nvSpPr>
        <p:spPr>
          <a:xfrm>
            <a:off x="8647704" y="3821969"/>
            <a:ext cx="564527" cy="238046"/>
          </a:xfrm>
          <a:prstGeom prst="rect">
            <a:avLst/>
          </a:prstGeom>
          <a:noFill/>
        </p:spPr>
        <p:txBody>
          <a:bodyPr lIns="64288" tIns="32144" rIns="64288" bIns="32144">
            <a:spAutoFit/>
          </a:bodyPr>
          <a:lstStyle/>
          <a:p>
            <a:pPr defTabSz="642915" fontAlgn="base">
              <a:spcBef>
                <a:spcPct val="0"/>
              </a:spcBef>
              <a:spcAft>
                <a:spcPct val="0"/>
              </a:spcAft>
              <a:defRPr/>
            </a:pPr>
            <a:r>
              <a:rPr lang="nl-BE" sz="1100" smtClean="0">
                <a:solidFill>
                  <a:srgbClr val="000000"/>
                </a:solidFill>
                <a:latin typeface="FlandersArtSans-Light" panose="00000400000000000000" pitchFamily="2" charset="0"/>
                <a:sym typeface="Gill Sans" charset="0"/>
              </a:rPr>
              <a:t>Time</a:t>
            </a:r>
            <a:endParaRPr lang="nl-BE" sz="1100" dirty="0">
              <a:solidFill>
                <a:srgbClr val="000000"/>
              </a:solidFill>
              <a:latin typeface="FlandersArtSans-Light" panose="00000400000000000000" pitchFamily="2" charset="0"/>
              <a:sym typeface="Gill Sans" charset="0"/>
            </a:endParaRPr>
          </a:p>
        </p:txBody>
      </p:sp>
      <p:sp>
        <p:nvSpPr>
          <p:cNvPr id="51" name="Vrije vorm 50"/>
          <p:cNvSpPr/>
          <p:nvPr/>
        </p:nvSpPr>
        <p:spPr>
          <a:xfrm>
            <a:off x="842296" y="1792731"/>
            <a:ext cx="7995138" cy="3800258"/>
          </a:xfrm>
          <a:custGeom>
            <a:avLst/>
            <a:gdLst>
              <a:gd name="connsiteX0" fmla="*/ 0 w 7924800"/>
              <a:gd name="connsiteY0" fmla="*/ 3585119 h 4642954"/>
              <a:gd name="connsiteX1" fmla="*/ 986118 w 7924800"/>
              <a:gd name="connsiteY1" fmla="*/ 61990 h 4642954"/>
              <a:gd name="connsiteX2" fmla="*/ 2563906 w 7924800"/>
              <a:gd name="connsiteY2" fmla="*/ 4607096 h 4642954"/>
              <a:gd name="connsiteX3" fmla="*/ 4061012 w 7924800"/>
              <a:gd name="connsiteY3" fmla="*/ 61990 h 4642954"/>
              <a:gd name="connsiteX4" fmla="*/ 5593977 w 7924800"/>
              <a:gd name="connsiteY4" fmla="*/ 4642954 h 4642954"/>
              <a:gd name="connsiteX5" fmla="*/ 7100047 w 7924800"/>
              <a:gd name="connsiteY5" fmla="*/ 70954 h 4642954"/>
              <a:gd name="connsiteX6" fmla="*/ 7924800 w 7924800"/>
              <a:gd name="connsiteY6" fmla="*/ 1738390 h 4642954"/>
              <a:gd name="connsiteX7" fmla="*/ 7924800 w 7924800"/>
              <a:gd name="connsiteY7" fmla="*/ 1738390 h 4642954"/>
              <a:gd name="connsiteX8" fmla="*/ 7924800 w 7924800"/>
              <a:gd name="connsiteY8" fmla="*/ 1738390 h 464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4800" h="4642954">
                <a:moveTo>
                  <a:pt x="0" y="3585119"/>
                </a:moveTo>
                <a:cubicBezTo>
                  <a:pt x="279400" y="1738390"/>
                  <a:pt x="558800" y="-108339"/>
                  <a:pt x="986118" y="61990"/>
                </a:cubicBezTo>
                <a:cubicBezTo>
                  <a:pt x="1413436" y="232319"/>
                  <a:pt x="2051424" y="4607096"/>
                  <a:pt x="2563906" y="4607096"/>
                </a:cubicBezTo>
                <a:cubicBezTo>
                  <a:pt x="3076388" y="4607096"/>
                  <a:pt x="3556000" y="56014"/>
                  <a:pt x="4061012" y="61990"/>
                </a:cubicBezTo>
                <a:cubicBezTo>
                  <a:pt x="4566024" y="67966"/>
                  <a:pt x="5087471" y="4641460"/>
                  <a:pt x="5593977" y="4642954"/>
                </a:cubicBezTo>
                <a:cubicBezTo>
                  <a:pt x="6100483" y="4644448"/>
                  <a:pt x="6711577" y="555048"/>
                  <a:pt x="7100047" y="70954"/>
                </a:cubicBezTo>
                <a:cubicBezTo>
                  <a:pt x="7488517" y="-413140"/>
                  <a:pt x="7924800" y="1738390"/>
                  <a:pt x="7924800" y="1738390"/>
                </a:cubicBezTo>
                <a:lnTo>
                  <a:pt x="7924800" y="1738390"/>
                </a:lnTo>
                <a:lnTo>
                  <a:pt x="7924800" y="1738390"/>
                </a:lnTo>
              </a:path>
            </a:pathLst>
          </a:custGeom>
          <a:noFill/>
          <a:ln w="25400" cap="flat" cmpd="sng" algn="ctr">
            <a:solidFill>
              <a:schemeClr val="tx1">
                <a:lumMod val="50000"/>
                <a:lumOff val="50000"/>
              </a:schemeClr>
            </a:solidFill>
            <a:prstDash val="solid"/>
          </a:ln>
          <a:effectLst/>
        </p:spPr>
        <p:txBody>
          <a:bodyPr lIns="64288" tIns="32144" rIns="64288" bIns="32144" anchor="ctr"/>
          <a:lstStyle/>
          <a:p>
            <a:pPr algn="ctr" defTabSz="642882">
              <a:defRPr/>
            </a:pPr>
            <a:endParaRPr lang="nl-BE" kern="0">
              <a:solidFill>
                <a:prstClr val="white"/>
              </a:solidFill>
              <a:latin typeface="FlandersArtSans-Light" panose="00000400000000000000" pitchFamily="2" charset="0"/>
              <a:sym typeface="Gill Sans" charset="0"/>
            </a:endParaRPr>
          </a:p>
        </p:txBody>
      </p:sp>
      <p:sp>
        <p:nvSpPr>
          <p:cNvPr id="52" name="Tekstvak 51"/>
          <p:cNvSpPr txBox="1"/>
          <p:nvPr/>
        </p:nvSpPr>
        <p:spPr>
          <a:xfrm>
            <a:off x="1138774" y="2988687"/>
            <a:ext cx="1267465" cy="618914"/>
          </a:xfrm>
          <a:prstGeom prst="rect">
            <a:avLst/>
          </a:prstGeom>
          <a:noFill/>
        </p:spPr>
        <p:txBody>
          <a:bodyPr lIns="64288" tIns="32144" rIns="64288" bIns="32144">
            <a:spAutoFit/>
          </a:bodyPr>
          <a:lstStyle/>
          <a:p>
            <a:pPr algn="ctr" defTabSz="642915" fontAlgn="base">
              <a:spcBef>
                <a:spcPct val="0"/>
              </a:spcBef>
              <a:spcAft>
                <a:spcPct val="0"/>
              </a:spcAft>
              <a:defRPr/>
            </a:pPr>
            <a:r>
              <a:rPr lang="nl-BE" sz="1200" smtClean="0">
                <a:solidFill>
                  <a:srgbClr val="2D2D8A">
                    <a:lumMod val="75000"/>
                  </a:srgbClr>
                </a:solidFill>
                <a:latin typeface="FlandersArtSans-Light" panose="00000400000000000000" pitchFamily="2" charset="0"/>
                <a:sym typeface="Gill Sans" charset="0"/>
              </a:rPr>
              <a:t>Feedback, adaptations, approval</a:t>
            </a:r>
            <a:endParaRPr lang="nl-BE" sz="1200" smtClean="0">
              <a:solidFill>
                <a:srgbClr val="2D2D8A">
                  <a:lumMod val="75000"/>
                </a:srgbClr>
              </a:solidFill>
              <a:latin typeface="FlandersArtSans-Light" panose="00000400000000000000" pitchFamily="2" charset="0"/>
              <a:sym typeface="Gill Sans" charset="0"/>
            </a:endParaRPr>
          </a:p>
        </p:txBody>
      </p:sp>
      <p:sp>
        <p:nvSpPr>
          <p:cNvPr id="53" name="Tekstvak 52"/>
          <p:cNvSpPr txBox="1"/>
          <p:nvPr/>
        </p:nvSpPr>
        <p:spPr>
          <a:xfrm>
            <a:off x="842296" y="4675172"/>
            <a:ext cx="905110" cy="281327"/>
          </a:xfrm>
          <a:prstGeom prst="rect">
            <a:avLst/>
          </a:prstGeom>
          <a:noFill/>
        </p:spPr>
        <p:txBody>
          <a:bodyPr lIns="64288" tIns="32144" rIns="64288" bIns="32144">
            <a:spAutoFit/>
          </a:bodyPr>
          <a:lstStyle/>
          <a:p>
            <a:pPr algn="ctr" defTabSz="642915" fontAlgn="base">
              <a:spcBef>
                <a:spcPct val="0"/>
              </a:spcBef>
              <a:spcAft>
                <a:spcPct val="0"/>
              </a:spcAft>
              <a:defRPr/>
            </a:pPr>
            <a:r>
              <a:rPr lang="nl-BE" sz="1400" smtClean="0">
                <a:solidFill>
                  <a:srgbClr val="15465B"/>
                </a:solidFill>
                <a:latin typeface="FlandersArtSans-Light" panose="00000400000000000000" pitchFamily="2" charset="0"/>
                <a:sym typeface="Gill Sans" charset="0"/>
              </a:rPr>
              <a:t>Analysis</a:t>
            </a:r>
            <a:endParaRPr lang="nl-BE" sz="1400" dirty="0">
              <a:solidFill>
                <a:srgbClr val="15465B"/>
              </a:solidFill>
              <a:latin typeface="FlandersArtSans-Light" panose="00000400000000000000" pitchFamily="2" charset="0"/>
              <a:sym typeface="Gill Sans" charset="0"/>
            </a:endParaRPr>
          </a:p>
        </p:txBody>
      </p:sp>
      <p:sp>
        <p:nvSpPr>
          <p:cNvPr id="54" name="Tekstvak 53"/>
          <p:cNvSpPr txBox="1"/>
          <p:nvPr/>
        </p:nvSpPr>
        <p:spPr>
          <a:xfrm>
            <a:off x="596294" y="1932235"/>
            <a:ext cx="1936647" cy="249582"/>
          </a:xfrm>
          <a:prstGeom prst="rect">
            <a:avLst/>
          </a:prstGeom>
          <a:noFill/>
        </p:spPr>
        <p:txBody>
          <a:bodyPr wrap="square" lIns="64288" tIns="32144" rIns="64288" bIns="32144" rtlCol="0">
            <a:spAutoFit/>
          </a:bodyPr>
          <a:lstStyle/>
          <a:p>
            <a:pPr algn="ctr" defTabSz="642915" fontAlgn="base">
              <a:spcBef>
                <a:spcPct val="0"/>
              </a:spcBef>
              <a:spcAft>
                <a:spcPct val="0"/>
              </a:spcAft>
            </a:pPr>
            <a:r>
              <a:rPr lang="nl-BE" sz="1200" smtClean="0">
                <a:solidFill>
                  <a:srgbClr val="C00000"/>
                </a:solidFill>
                <a:latin typeface="FlandersArtSans-Medium" panose="00000600000000000000" pitchFamily="2" charset="0"/>
                <a:sym typeface="Gill Sans" charset="0"/>
              </a:rPr>
              <a:t>Multistakeholder process</a:t>
            </a:r>
            <a:endParaRPr lang="nl-BE" sz="1200" dirty="0">
              <a:solidFill>
                <a:srgbClr val="C00000"/>
              </a:solidFill>
              <a:latin typeface="FlandersArtSans-Medium" panose="00000600000000000000" pitchFamily="2" charset="0"/>
              <a:sym typeface="Gill Sans" charset="0"/>
            </a:endParaRPr>
          </a:p>
        </p:txBody>
      </p:sp>
      <p:sp>
        <p:nvSpPr>
          <p:cNvPr id="55" name="Tekstvak 54"/>
          <p:cNvSpPr txBox="1"/>
          <p:nvPr/>
        </p:nvSpPr>
        <p:spPr>
          <a:xfrm>
            <a:off x="2270235" y="2216723"/>
            <a:ext cx="1058960" cy="249582"/>
          </a:xfrm>
          <a:prstGeom prst="rect">
            <a:avLst/>
          </a:prstGeom>
          <a:noFill/>
        </p:spPr>
        <p:txBody>
          <a:bodyPr wrap="square" lIns="64288" tIns="32144" rIns="64288" bIns="32144" rtlCol="0">
            <a:spAutoFit/>
          </a:bodyPr>
          <a:lstStyle/>
          <a:p>
            <a:pPr algn="ctr" defTabSz="642915" fontAlgn="base">
              <a:spcBef>
                <a:spcPct val="0"/>
              </a:spcBef>
              <a:spcAft>
                <a:spcPct val="0"/>
              </a:spcAft>
            </a:pPr>
            <a:r>
              <a:rPr lang="nl-BE" sz="1200" smtClean="0">
                <a:solidFill>
                  <a:srgbClr val="C00000"/>
                </a:solidFill>
                <a:latin typeface="FlandersArtSans-Medium" panose="00000600000000000000" pitchFamily="2" charset="0"/>
                <a:sym typeface="Gill Sans" charset="0"/>
              </a:rPr>
              <a:t>Fishers’ cafés</a:t>
            </a:r>
            <a:endParaRPr lang="nl-BE" sz="1200" dirty="0">
              <a:solidFill>
                <a:srgbClr val="C00000"/>
              </a:solidFill>
              <a:latin typeface="FlandersArtSans-Medium" panose="00000600000000000000" pitchFamily="2" charset="0"/>
              <a:sym typeface="Gill Sans" charset="0"/>
            </a:endParaRPr>
          </a:p>
        </p:txBody>
      </p:sp>
      <p:sp>
        <p:nvSpPr>
          <p:cNvPr id="56" name="10-punts ster 27"/>
          <p:cNvSpPr/>
          <p:nvPr/>
        </p:nvSpPr>
        <p:spPr>
          <a:xfrm>
            <a:off x="1241977" y="2218181"/>
            <a:ext cx="270037" cy="305723"/>
          </a:xfrm>
          <a:prstGeom prst="star10">
            <a:avLst/>
          </a:prstGeom>
          <a:ln/>
        </p:spPr>
        <p:style>
          <a:lnRef idx="2">
            <a:schemeClr val="accent3">
              <a:shade val="50000"/>
            </a:schemeClr>
          </a:lnRef>
          <a:fillRef idx="1">
            <a:schemeClr val="accent3"/>
          </a:fillRef>
          <a:effectRef idx="0">
            <a:schemeClr val="accent3"/>
          </a:effectRef>
          <a:fontRef idx="minor">
            <a:schemeClr val="lt1"/>
          </a:fontRef>
        </p:style>
        <p:txBody>
          <a:bodyPr lIns="64288" tIns="32144" rIns="64288" bIns="32144" anchor="ctr"/>
          <a:lstStyle/>
          <a:p>
            <a:pPr algn="ctr" defTabSz="642882">
              <a:defRPr/>
            </a:pPr>
            <a:endParaRPr lang="nl-BE" kern="0">
              <a:solidFill>
                <a:prstClr val="white"/>
              </a:solidFill>
              <a:latin typeface="FlandersArtSans-Light" panose="00000400000000000000" pitchFamily="2" charset="0"/>
              <a:sym typeface="Gill Sans" charset="0"/>
            </a:endParaRPr>
          </a:p>
        </p:txBody>
      </p:sp>
      <p:sp>
        <p:nvSpPr>
          <p:cNvPr id="57" name="Stroomdiagram: Ophalen 56"/>
          <p:cNvSpPr/>
          <p:nvPr/>
        </p:nvSpPr>
        <p:spPr>
          <a:xfrm>
            <a:off x="2004243" y="2155314"/>
            <a:ext cx="270037" cy="304294"/>
          </a:xfrm>
          <a:prstGeom prst="flowChartExtract">
            <a:avLst/>
          </a:prstGeom>
          <a:ln/>
        </p:spPr>
        <p:style>
          <a:lnRef idx="2">
            <a:schemeClr val="accent3">
              <a:shade val="50000"/>
            </a:schemeClr>
          </a:lnRef>
          <a:fillRef idx="1">
            <a:schemeClr val="accent3"/>
          </a:fillRef>
          <a:effectRef idx="0">
            <a:schemeClr val="accent3"/>
          </a:effectRef>
          <a:fontRef idx="minor">
            <a:schemeClr val="lt1"/>
          </a:fontRef>
        </p:style>
        <p:txBody>
          <a:bodyPr lIns="64288" tIns="32144" rIns="64288" bIns="32144" anchor="ctr"/>
          <a:lstStyle/>
          <a:p>
            <a:pPr algn="ctr" defTabSz="642882">
              <a:defRPr/>
            </a:pPr>
            <a:endParaRPr lang="nl-BE" kern="0">
              <a:solidFill>
                <a:prstClr val="white"/>
              </a:solidFill>
              <a:latin typeface="FlandersArtSans-Light" panose="00000400000000000000" pitchFamily="2" charset="0"/>
              <a:sym typeface="Gill Sans" charset="0"/>
            </a:endParaRPr>
          </a:p>
        </p:txBody>
      </p:sp>
      <p:sp>
        <p:nvSpPr>
          <p:cNvPr id="58" name="Tekstvak 57"/>
          <p:cNvSpPr txBox="1"/>
          <p:nvPr/>
        </p:nvSpPr>
        <p:spPr>
          <a:xfrm>
            <a:off x="3000486" y="4652613"/>
            <a:ext cx="905110" cy="281327"/>
          </a:xfrm>
          <a:prstGeom prst="rect">
            <a:avLst/>
          </a:prstGeom>
          <a:noFill/>
        </p:spPr>
        <p:txBody>
          <a:bodyPr lIns="64288" tIns="32144" rIns="64288" bIns="32144">
            <a:spAutoFit/>
          </a:bodyPr>
          <a:lstStyle/>
          <a:p>
            <a:pPr algn="ctr" defTabSz="642915" fontAlgn="base">
              <a:spcBef>
                <a:spcPct val="0"/>
              </a:spcBef>
              <a:spcAft>
                <a:spcPct val="0"/>
              </a:spcAft>
              <a:defRPr/>
            </a:pPr>
            <a:r>
              <a:rPr lang="nl-BE" sz="1400">
                <a:solidFill>
                  <a:srgbClr val="15465B"/>
                </a:solidFill>
                <a:latin typeface="FlandersArtSans-Light" panose="00000400000000000000" pitchFamily="2" charset="0"/>
                <a:sym typeface="Gill Sans" charset="0"/>
              </a:rPr>
              <a:t>Analysis</a:t>
            </a:r>
            <a:endParaRPr lang="nl-BE" sz="1400" dirty="0">
              <a:solidFill>
                <a:srgbClr val="15465B"/>
              </a:solidFill>
              <a:latin typeface="FlandersArtSans-Light" panose="00000400000000000000" pitchFamily="2" charset="0"/>
              <a:sym typeface="Gill Sans" charset="0"/>
            </a:endParaRPr>
          </a:p>
        </p:txBody>
      </p:sp>
      <p:sp>
        <p:nvSpPr>
          <p:cNvPr id="59" name="Tekstvak 58"/>
          <p:cNvSpPr txBox="1"/>
          <p:nvPr/>
        </p:nvSpPr>
        <p:spPr>
          <a:xfrm>
            <a:off x="6024181" y="4657549"/>
            <a:ext cx="905110" cy="281327"/>
          </a:xfrm>
          <a:prstGeom prst="rect">
            <a:avLst/>
          </a:prstGeom>
          <a:noFill/>
        </p:spPr>
        <p:txBody>
          <a:bodyPr lIns="64288" tIns="32144" rIns="64288" bIns="32144">
            <a:spAutoFit/>
          </a:bodyPr>
          <a:lstStyle/>
          <a:p>
            <a:pPr algn="ctr" defTabSz="642915" fontAlgn="base">
              <a:spcBef>
                <a:spcPct val="0"/>
              </a:spcBef>
              <a:spcAft>
                <a:spcPct val="0"/>
              </a:spcAft>
              <a:defRPr/>
            </a:pPr>
            <a:r>
              <a:rPr lang="nl-BE" sz="1400">
                <a:solidFill>
                  <a:srgbClr val="15465B"/>
                </a:solidFill>
                <a:latin typeface="FlandersArtSans-Light" panose="00000400000000000000" pitchFamily="2" charset="0"/>
                <a:sym typeface="Gill Sans" charset="0"/>
              </a:rPr>
              <a:t>Analysis</a:t>
            </a:r>
            <a:endParaRPr lang="nl-BE" sz="1400" dirty="0">
              <a:solidFill>
                <a:srgbClr val="15465B"/>
              </a:solidFill>
              <a:latin typeface="FlandersArtSans-Light" panose="00000400000000000000" pitchFamily="2" charset="0"/>
              <a:sym typeface="Gill Sans" charset="0"/>
            </a:endParaRPr>
          </a:p>
        </p:txBody>
      </p:sp>
      <p:sp>
        <p:nvSpPr>
          <p:cNvPr id="62" name="10-punts ster 37"/>
          <p:cNvSpPr/>
          <p:nvPr/>
        </p:nvSpPr>
        <p:spPr>
          <a:xfrm>
            <a:off x="4474684" y="2218181"/>
            <a:ext cx="270037" cy="305723"/>
          </a:xfrm>
          <a:prstGeom prst="star10">
            <a:avLst/>
          </a:prstGeom>
          <a:ln/>
        </p:spPr>
        <p:style>
          <a:lnRef idx="2">
            <a:schemeClr val="accent3">
              <a:shade val="50000"/>
            </a:schemeClr>
          </a:lnRef>
          <a:fillRef idx="1">
            <a:schemeClr val="accent3"/>
          </a:fillRef>
          <a:effectRef idx="0">
            <a:schemeClr val="accent3"/>
          </a:effectRef>
          <a:fontRef idx="minor">
            <a:schemeClr val="lt1"/>
          </a:fontRef>
        </p:style>
        <p:txBody>
          <a:bodyPr lIns="64288" tIns="32144" rIns="64288" bIns="32144" anchor="ctr"/>
          <a:lstStyle/>
          <a:p>
            <a:pPr algn="ctr" defTabSz="642882">
              <a:defRPr/>
            </a:pPr>
            <a:endParaRPr lang="nl-BE" kern="0">
              <a:solidFill>
                <a:prstClr val="white"/>
              </a:solidFill>
              <a:latin typeface="FlandersArtSans-Light" panose="00000400000000000000" pitchFamily="2" charset="0"/>
              <a:sym typeface="Gill Sans" charset="0"/>
            </a:endParaRPr>
          </a:p>
        </p:txBody>
      </p:sp>
      <p:sp>
        <p:nvSpPr>
          <p:cNvPr id="63" name="Stroomdiagram: Ophalen 62"/>
          <p:cNvSpPr/>
          <p:nvPr/>
        </p:nvSpPr>
        <p:spPr>
          <a:xfrm>
            <a:off x="5168079" y="2158933"/>
            <a:ext cx="270037" cy="304294"/>
          </a:xfrm>
          <a:prstGeom prst="flowChartExtract">
            <a:avLst/>
          </a:prstGeom>
          <a:ln/>
        </p:spPr>
        <p:style>
          <a:lnRef idx="2">
            <a:schemeClr val="accent3">
              <a:shade val="50000"/>
            </a:schemeClr>
          </a:lnRef>
          <a:fillRef idx="1">
            <a:schemeClr val="accent3"/>
          </a:fillRef>
          <a:effectRef idx="0">
            <a:schemeClr val="accent3"/>
          </a:effectRef>
          <a:fontRef idx="minor">
            <a:schemeClr val="lt1"/>
          </a:fontRef>
        </p:style>
        <p:txBody>
          <a:bodyPr lIns="64288" tIns="32144" rIns="64288" bIns="32144" anchor="ctr"/>
          <a:lstStyle/>
          <a:p>
            <a:pPr algn="ctr" defTabSz="642882">
              <a:defRPr/>
            </a:pPr>
            <a:endParaRPr lang="nl-BE" kern="0">
              <a:solidFill>
                <a:prstClr val="white"/>
              </a:solidFill>
              <a:latin typeface="FlandersArtSans-Light" panose="00000400000000000000" pitchFamily="2" charset="0"/>
              <a:sym typeface="Gill Sans" charset="0"/>
            </a:endParaRPr>
          </a:p>
        </p:txBody>
      </p:sp>
      <p:sp>
        <p:nvSpPr>
          <p:cNvPr id="64" name="10-punts ster 41"/>
          <p:cNvSpPr/>
          <p:nvPr/>
        </p:nvSpPr>
        <p:spPr>
          <a:xfrm>
            <a:off x="7642565" y="2210543"/>
            <a:ext cx="270037" cy="305723"/>
          </a:xfrm>
          <a:prstGeom prst="star10">
            <a:avLst/>
          </a:prstGeom>
          <a:ln/>
        </p:spPr>
        <p:style>
          <a:lnRef idx="2">
            <a:schemeClr val="accent3">
              <a:shade val="50000"/>
            </a:schemeClr>
          </a:lnRef>
          <a:fillRef idx="1">
            <a:schemeClr val="accent3"/>
          </a:fillRef>
          <a:effectRef idx="0">
            <a:schemeClr val="accent3"/>
          </a:effectRef>
          <a:fontRef idx="minor">
            <a:schemeClr val="lt1"/>
          </a:fontRef>
        </p:style>
        <p:txBody>
          <a:bodyPr lIns="64288" tIns="32144" rIns="64288" bIns="32144" anchor="ctr"/>
          <a:lstStyle/>
          <a:p>
            <a:pPr algn="ctr" defTabSz="642882">
              <a:defRPr/>
            </a:pPr>
            <a:endParaRPr lang="nl-BE" kern="0">
              <a:solidFill>
                <a:prstClr val="white"/>
              </a:solidFill>
              <a:latin typeface="FlandersArtSans-Light" panose="00000400000000000000" pitchFamily="2" charset="0"/>
              <a:sym typeface="Gill Sans" charset="0"/>
            </a:endParaRPr>
          </a:p>
        </p:txBody>
      </p:sp>
      <p:sp>
        <p:nvSpPr>
          <p:cNvPr id="65" name="Stroomdiagram: Ophalen 64"/>
          <p:cNvSpPr/>
          <p:nvPr/>
        </p:nvSpPr>
        <p:spPr>
          <a:xfrm>
            <a:off x="8404830" y="2147677"/>
            <a:ext cx="270037" cy="304294"/>
          </a:xfrm>
          <a:prstGeom prst="flowChartExtract">
            <a:avLst/>
          </a:prstGeom>
          <a:ln/>
        </p:spPr>
        <p:style>
          <a:lnRef idx="2">
            <a:schemeClr val="accent3">
              <a:shade val="50000"/>
            </a:schemeClr>
          </a:lnRef>
          <a:fillRef idx="1">
            <a:schemeClr val="accent3"/>
          </a:fillRef>
          <a:effectRef idx="0">
            <a:schemeClr val="accent3"/>
          </a:effectRef>
          <a:fontRef idx="minor">
            <a:schemeClr val="lt1"/>
          </a:fontRef>
        </p:style>
        <p:txBody>
          <a:bodyPr lIns="64288" tIns="32144" rIns="64288" bIns="32144" anchor="ctr"/>
          <a:lstStyle/>
          <a:p>
            <a:pPr algn="ctr" defTabSz="642882">
              <a:defRPr/>
            </a:pPr>
            <a:endParaRPr lang="nl-BE" kern="0">
              <a:solidFill>
                <a:prstClr val="white"/>
              </a:solidFill>
              <a:latin typeface="FlandersArtSans-Light" panose="00000400000000000000" pitchFamily="2" charset="0"/>
              <a:sym typeface="Gill Sans" charset="0"/>
            </a:endParaRPr>
          </a:p>
        </p:txBody>
      </p:sp>
      <p:sp>
        <p:nvSpPr>
          <p:cNvPr id="66" name="TextBox 20"/>
          <p:cNvSpPr txBox="1"/>
          <p:nvPr/>
        </p:nvSpPr>
        <p:spPr>
          <a:xfrm>
            <a:off x="842296" y="5825736"/>
            <a:ext cx="2678400" cy="307777"/>
          </a:xfrm>
          <a:prstGeom prst="rect">
            <a:avLst/>
          </a:prstGeom>
          <a:solidFill>
            <a:schemeClr val="accent1">
              <a:lumMod val="40000"/>
              <a:lumOff val="60000"/>
            </a:schemeClr>
          </a:solidFill>
        </p:spPr>
        <p:txBody>
          <a:bodyPr wrap="square" rtlCol="0">
            <a:spAutoFit/>
          </a:bodyPr>
          <a:lstStyle/>
          <a:p>
            <a:pPr algn="ctr"/>
            <a:r>
              <a:rPr lang="nl-BE" sz="1400" smtClean="0">
                <a:solidFill>
                  <a:srgbClr val="002060"/>
                </a:solidFill>
                <a:latin typeface="FlandersArtSans-Light" panose="00000400000000000000" pitchFamily="2" charset="0"/>
              </a:rPr>
              <a:t>MSP I: </a:t>
            </a:r>
            <a:r>
              <a:rPr lang="nl-BE" sz="1400" smtClean="0">
                <a:solidFill>
                  <a:srgbClr val="002060"/>
                </a:solidFill>
                <a:latin typeface="FlandersArtSans-Light" panose="00000400000000000000" pitchFamily="2" charset="0"/>
              </a:rPr>
              <a:t>Traceability</a:t>
            </a:r>
            <a:endParaRPr lang="nl-BE" sz="1400" dirty="0" smtClean="0">
              <a:solidFill>
                <a:srgbClr val="002060"/>
              </a:solidFill>
              <a:latin typeface="FlandersArtSans-Medium" panose="00000600000000000000" pitchFamily="2" charset="0"/>
            </a:endParaRPr>
          </a:p>
        </p:txBody>
      </p:sp>
      <p:sp>
        <p:nvSpPr>
          <p:cNvPr id="67" name="TextBox 20"/>
          <p:cNvSpPr txBox="1"/>
          <p:nvPr/>
        </p:nvSpPr>
        <p:spPr>
          <a:xfrm>
            <a:off x="842296" y="6200934"/>
            <a:ext cx="2678400" cy="307777"/>
          </a:xfrm>
          <a:prstGeom prst="rect">
            <a:avLst/>
          </a:prstGeom>
          <a:solidFill>
            <a:schemeClr val="accent1">
              <a:lumMod val="40000"/>
              <a:lumOff val="60000"/>
            </a:schemeClr>
          </a:solidFill>
        </p:spPr>
        <p:txBody>
          <a:bodyPr wrap="square" rtlCol="0">
            <a:spAutoFit/>
          </a:bodyPr>
          <a:lstStyle/>
          <a:p>
            <a:pPr algn="ctr"/>
            <a:r>
              <a:rPr lang="nl-BE" sz="1400" smtClean="0">
                <a:solidFill>
                  <a:srgbClr val="002060"/>
                </a:solidFill>
                <a:latin typeface="FlandersArtSans-Light" panose="00000400000000000000" pitchFamily="2" charset="0"/>
              </a:rPr>
              <a:t>MSP II: </a:t>
            </a:r>
            <a:r>
              <a:rPr lang="nl-BE" sz="1400" smtClean="0">
                <a:solidFill>
                  <a:srgbClr val="002060"/>
                </a:solidFill>
                <a:latin typeface="FlandersArtSans-Light" panose="00000400000000000000" pitchFamily="2" charset="0"/>
              </a:rPr>
              <a:t>Themes</a:t>
            </a:r>
            <a:endParaRPr lang="nl-BE" sz="1400" dirty="0" smtClean="0">
              <a:solidFill>
                <a:srgbClr val="002060"/>
              </a:solidFill>
              <a:latin typeface="FlandersArtSans-Medium" panose="00000600000000000000" pitchFamily="2" charset="0"/>
            </a:endParaRPr>
          </a:p>
        </p:txBody>
      </p:sp>
      <p:sp>
        <p:nvSpPr>
          <p:cNvPr id="68" name="TextBox 20"/>
          <p:cNvSpPr txBox="1"/>
          <p:nvPr/>
        </p:nvSpPr>
        <p:spPr>
          <a:xfrm>
            <a:off x="3630833" y="5820622"/>
            <a:ext cx="2678400" cy="307777"/>
          </a:xfrm>
          <a:prstGeom prst="rect">
            <a:avLst/>
          </a:prstGeom>
          <a:solidFill>
            <a:schemeClr val="accent1">
              <a:lumMod val="40000"/>
              <a:lumOff val="60000"/>
            </a:schemeClr>
          </a:solidFill>
        </p:spPr>
        <p:txBody>
          <a:bodyPr wrap="square" rtlCol="0">
            <a:spAutoFit/>
          </a:bodyPr>
          <a:lstStyle/>
          <a:p>
            <a:pPr algn="ctr"/>
            <a:r>
              <a:rPr lang="nl-BE" sz="1400" smtClean="0">
                <a:solidFill>
                  <a:srgbClr val="002060"/>
                </a:solidFill>
                <a:latin typeface="FlandersArtSans-Light" panose="00000400000000000000" pitchFamily="2" charset="0"/>
              </a:rPr>
              <a:t>MSP III: </a:t>
            </a:r>
            <a:r>
              <a:rPr lang="nl-BE" sz="1400" smtClean="0">
                <a:solidFill>
                  <a:srgbClr val="002060"/>
                </a:solidFill>
                <a:latin typeface="FlandersArtSans-Light" panose="00000400000000000000" pitchFamily="2" charset="0"/>
              </a:rPr>
              <a:t>Indicators</a:t>
            </a:r>
            <a:endParaRPr lang="nl-BE" sz="1400" dirty="0" smtClean="0">
              <a:solidFill>
                <a:srgbClr val="002060"/>
              </a:solidFill>
              <a:latin typeface="FlandersArtSans-Medium" panose="00000600000000000000" pitchFamily="2" charset="0"/>
            </a:endParaRPr>
          </a:p>
        </p:txBody>
      </p:sp>
      <p:sp>
        <p:nvSpPr>
          <p:cNvPr id="69" name="TextBox 20"/>
          <p:cNvSpPr txBox="1"/>
          <p:nvPr/>
        </p:nvSpPr>
        <p:spPr>
          <a:xfrm>
            <a:off x="3630833" y="6200934"/>
            <a:ext cx="2678400" cy="307777"/>
          </a:xfrm>
          <a:prstGeom prst="rect">
            <a:avLst/>
          </a:prstGeom>
          <a:solidFill>
            <a:schemeClr val="accent1">
              <a:lumMod val="40000"/>
              <a:lumOff val="60000"/>
            </a:schemeClr>
          </a:solidFill>
        </p:spPr>
        <p:txBody>
          <a:bodyPr wrap="square" rtlCol="0">
            <a:spAutoFit/>
          </a:bodyPr>
          <a:lstStyle/>
          <a:p>
            <a:pPr algn="ctr"/>
            <a:r>
              <a:rPr lang="nl-BE" sz="1400" smtClean="0">
                <a:solidFill>
                  <a:srgbClr val="002060"/>
                </a:solidFill>
                <a:latin typeface="FlandersArtSans-Light" panose="00000400000000000000" pitchFamily="2" charset="0"/>
              </a:rPr>
              <a:t>MSP IV: </a:t>
            </a:r>
            <a:r>
              <a:rPr lang="nl-BE" sz="1400" smtClean="0">
                <a:solidFill>
                  <a:srgbClr val="002060"/>
                </a:solidFill>
                <a:latin typeface="FlandersArtSans-Light" panose="00000400000000000000" pitchFamily="2" charset="0"/>
              </a:rPr>
              <a:t>Applications</a:t>
            </a:r>
            <a:endParaRPr lang="nl-BE" sz="1400" dirty="0" smtClean="0">
              <a:solidFill>
                <a:srgbClr val="002060"/>
              </a:solidFill>
              <a:latin typeface="FlandersArtSans-Medium" panose="00000600000000000000" pitchFamily="2" charset="0"/>
            </a:endParaRPr>
          </a:p>
        </p:txBody>
      </p:sp>
      <p:sp>
        <p:nvSpPr>
          <p:cNvPr id="70" name="Tekstvak 69"/>
          <p:cNvSpPr txBox="1"/>
          <p:nvPr/>
        </p:nvSpPr>
        <p:spPr>
          <a:xfrm>
            <a:off x="4300236" y="2981110"/>
            <a:ext cx="1267465" cy="618914"/>
          </a:xfrm>
          <a:prstGeom prst="rect">
            <a:avLst/>
          </a:prstGeom>
          <a:noFill/>
        </p:spPr>
        <p:txBody>
          <a:bodyPr lIns="64288" tIns="32144" rIns="64288" bIns="32144">
            <a:spAutoFit/>
          </a:bodyPr>
          <a:lstStyle/>
          <a:p>
            <a:pPr algn="ctr" defTabSz="642915" fontAlgn="base">
              <a:spcBef>
                <a:spcPct val="0"/>
              </a:spcBef>
              <a:spcAft>
                <a:spcPct val="0"/>
              </a:spcAft>
              <a:defRPr/>
            </a:pPr>
            <a:r>
              <a:rPr lang="nl-BE" sz="1200">
                <a:solidFill>
                  <a:srgbClr val="2D2D8A">
                    <a:lumMod val="75000"/>
                  </a:srgbClr>
                </a:solidFill>
                <a:latin typeface="FlandersArtSans-Light" panose="00000400000000000000" pitchFamily="2" charset="0"/>
                <a:sym typeface="Gill Sans" charset="0"/>
              </a:rPr>
              <a:t>Feedback, adaptations, approval</a:t>
            </a:r>
          </a:p>
        </p:txBody>
      </p:sp>
      <p:sp>
        <p:nvSpPr>
          <p:cNvPr id="71" name="Tekstvak 70"/>
          <p:cNvSpPr txBox="1"/>
          <p:nvPr/>
        </p:nvSpPr>
        <p:spPr>
          <a:xfrm>
            <a:off x="7461698" y="2947908"/>
            <a:ext cx="1267465" cy="618914"/>
          </a:xfrm>
          <a:prstGeom prst="rect">
            <a:avLst/>
          </a:prstGeom>
          <a:noFill/>
        </p:spPr>
        <p:txBody>
          <a:bodyPr lIns="64288" tIns="32144" rIns="64288" bIns="32144">
            <a:spAutoFit/>
          </a:bodyPr>
          <a:lstStyle/>
          <a:p>
            <a:pPr algn="ctr" defTabSz="642915" fontAlgn="base">
              <a:spcBef>
                <a:spcPct val="0"/>
              </a:spcBef>
              <a:spcAft>
                <a:spcPct val="0"/>
              </a:spcAft>
              <a:defRPr/>
            </a:pPr>
            <a:r>
              <a:rPr lang="nl-BE" sz="1200">
                <a:solidFill>
                  <a:srgbClr val="2D2D8A">
                    <a:lumMod val="75000"/>
                  </a:srgbClr>
                </a:solidFill>
                <a:latin typeface="FlandersArtSans-Light" panose="00000400000000000000" pitchFamily="2" charset="0"/>
                <a:sym typeface="Gill Sans" charset="0"/>
              </a:rPr>
              <a:t>Feedback, adaptations, approval</a:t>
            </a:r>
          </a:p>
        </p:txBody>
      </p:sp>
      <p:sp>
        <p:nvSpPr>
          <p:cNvPr id="72" name="TextBox 20"/>
          <p:cNvSpPr txBox="1"/>
          <p:nvPr/>
        </p:nvSpPr>
        <p:spPr>
          <a:xfrm>
            <a:off x="6391008" y="5820622"/>
            <a:ext cx="2475958" cy="307777"/>
          </a:xfrm>
          <a:prstGeom prst="rect">
            <a:avLst/>
          </a:prstGeom>
          <a:solidFill>
            <a:schemeClr val="accent1">
              <a:lumMod val="40000"/>
              <a:lumOff val="60000"/>
            </a:schemeClr>
          </a:solidFill>
        </p:spPr>
        <p:txBody>
          <a:bodyPr wrap="square" rtlCol="0">
            <a:spAutoFit/>
          </a:bodyPr>
          <a:lstStyle/>
          <a:p>
            <a:pPr algn="ctr"/>
            <a:r>
              <a:rPr lang="nl-BE" sz="1400" smtClean="0">
                <a:solidFill>
                  <a:srgbClr val="002060"/>
                </a:solidFill>
                <a:latin typeface="FlandersArtSans-Light" panose="00000400000000000000" pitchFamily="2" charset="0"/>
              </a:rPr>
              <a:t>4 </a:t>
            </a:r>
            <a:r>
              <a:rPr lang="nl-BE" sz="1400" smtClean="0">
                <a:solidFill>
                  <a:srgbClr val="002060"/>
                </a:solidFill>
                <a:latin typeface="FlandersArtSans-Light" panose="00000400000000000000" pitchFamily="2" charset="0"/>
              </a:rPr>
              <a:t>steering group meetings</a:t>
            </a:r>
            <a:endParaRPr lang="nl-BE" sz="1400" dirty="0" smtClean="0">
              <a:solidFill>
                <a:srgbClr val="002060"/>
              </a:solidFill>
              <a:latin typeface="FlandersArtSans-Medium" panose="00000600000000000000" pitchFamily="2" charset="0"/>
            </a:endParaRPr>
          </a:p>
        </p:txBody>
      </p:sp>
      <p:sp>
        <p:nvSpPr>
          <p:cNvPr id="73" name="TextBox 20"/>
          <p:cNvSpPr txBox="1"/>
          <p:nvPr/>
        </p:nvSpPr>
        <p:spPr>
          <a:xfrm>
            <a:off x="6391007" y="6214218"/>
            <a:ext cx="2475959" cy="307777"/>
          </a:xfrm>
          <a:prstGeom prst="rect">
            <a:avLst/>
          </a:prstGeom>
          <a:solidFill>
            <a:schemeClr val="accent1">
              <a:lumMod val="40000"/>
              <a:lumOff val="60000"/>
            </a:schemeClr>
          </a:solidFill>
        </p:spPr>
        <p:txBody>
          <a:bodyPr wrap="square" rtlCol="0">
            <a:spAutoFit/>
          </a:bodyPr>
          <a:lstStyle/>
          <a:p>
            <a:pPr algn="ctr"/>
            <a:r>
              <a:rPr lang="nl-BE" sz="1400" smtClean="0">
                <a:solidFill>
                  <a:srgbClr val="002060"/>
                </a:solidFill>
                <a:latin typeface="FlandersArtSans-Light" panose="00000400000000000000" pitchFamily="2" charset="0"/>
              </a:rPr>
              <a:t>Build relationships w/ fishers</a:t>
            </a:r>
            <a:endParaRPr lang="nl-BE" sz="1400" dirty="0" smtClean="0">
              <a:solidFill>
                <a:srgbClr val="002060"/>
              </a:solidFill>
              <a:latin typeface="FlandersArtSans-Medium" panose="00000600000000000000" pitchFamily="2" charset="0"/>
            </a:endParaRPr>
          </a:p>
        </p:txBody>
      </p:sp>
      <p:cxnSp>
        <p:nvCxnSpPr>
          <p:cNvPr id="30" name="Rechte verbindingslijn 29"/>
          <p:cNvCxnSpPr/>
          <p:nvPr/>
        </p:nvCxnSpPr>
        <p:spPr>
          <a:xfrm flipV="1">
            <a:off x="952154" y="950012"/>
            <a:ext cx="7860145" cy="9236"/>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288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p:bldP spid="49" grpId="0"/>
      <p:bldP spid="50" grpId="0"/>
      <p:bldP spid="51" grpId="0" animBg="1"/>
      <p:bldP spid="52" grpId="0"/>
      <p:bldP spid="53" grpId="0"/>
      <p:bldP spid="54" grpId="0"/>
      <p:bldP spid="55" grpId="0"/>
      <p:bldP spid="56" grpId="0" animBg="1"/>
      <p:bldP spid="57" grpId="0" animBg="1"/>
      <p:bldP spid="58" grpId="0"/>
      <p:bldP spid="59" grpId="0"/>
      <p:bldP spid="62" grpId="0" animBg="1"/>
      <p:bldP spid="63" grpId="0" animBg="1"/>
      <p:bldP spid="64" grpId="0" animBg="1"/>
      <p:bldP spid="65" grpId="0" animBg="1"/>
      <p:bldP spid="66" grpId="0" animBg="1"/>
      <p:bldP spid="67" grpId="0" animBg="1"/>
      <p:bldP spid="68" grpId="0" animBg="1"/>
      <p:bldP spid="69" grpId="0" animBg="1"/>
      <p:bldP spid="70" grpId="0"/>
      <p:bldP spid="71" grpId="0"/>
      <p:bldP spid="72" grpId="0" animBg="1"/>
      <p:bldP spid="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8"/>
          <p:cNvSpPr txBox="1"/>
          <p:nvPr/>
        </p:nvSpPr>
        <p:spPr>
          <a:xfrm>
            <a:off x="-91440" y="5219700"/>
            <a:ext cx="5133975" cy="1638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20000"/>
              </a:lnSpc>
              <a:spcAft>
                <a:spcPts val="0"/>
              </a:spcAft>
            </a:pPr>
            <a:r>
              <a:rPr lang="nl-BE" sz="2200" dirty="0">
                <a:solidFill>
                  <a:srgbClr val="FFFFFF"/>
                </a:solidFill>
                <a:effectLst/>
                <a:latin typeface="FlandersArtSans-Medium" panose="00000600000000000000" pitchFamily="2" charset="0"/>
                <a:ea typeface="Calibri" panose="020F0502020204030204" pitchFamily="34" charset="0"/>
                <a:cs typeface="Arial" panose="020B0604020202020204" pitchFamily="34" charset="0"/>
              </a:rPr>
              <a:t>Een instrument om de duurzaamheid van </a:t>
            </a:r>
            <a:r>
              <a:rPr lang="nl-BE" sz="2200" dirty="0" smtClean="0">
                <a:solidFill>
                  <a:srgbClr val="FFFFFF"/>
                </a:solidFill>
                <a:effectLst/>
                <a:latin typeface="FlandersArtSans-Medium" panose="00000600000000000000" pitchFamily="2" charset="0"/>
                <a:ea typeface="Calibri" panose="020F0502020204030204" pitchFamily="34" charset="0"/>
                <a:cs typeface="Arial" panose="020B0604020202020204" pitchFamily="34" charset="0"/>
              </a:rPr>
              <a:t>visserijactiviteit </a:t>
            </a:r>
            <a:r>
              <a:rPr lang="nl-BE" sz="2200" dirty="0">
                <a:solidFill>
                  <a:srgbClr val="FFFFFF"/>
                </a:solidFill>
                <a:effectLst/>
                <a:latin typeface="FlandersArtSans-Medium" panose="00000600000000000000" pitchFamily="2" charset="0"/>
                <a:ea typeface="Calibri" panose="020F0502020204030204" pitchFamily="34" charset="0"/>
                <a:cs typeface="Arial" panose="020B0604020202020204" pitchFamily="34" charset="0"/>
              </a:rPr>
              <a:t>te meten en zichtbaar te </a:t>
            </a:r>
            <a:r>
              <a:rPr lang="nl-BE" sz="2200" dirty="0" smtClean="0">
                <a:solidFill>
                  <a:srgbClr val="FFFFFF"/>
                </a:solidFill>
                <a:effectLst/>
                <a:latin typeface="FlandersArtSans-Medium" panose="00000600000000000000" pitchFamily="2" charset="0"/>
                <a:ea typeface="Calibri" panose="020F0502020204030204" pitchFamily="34" charset="0"/>
                <a:cs typeface="Arial" panose="020B0604020202020204" pitchFamily="34" charset="0"/>
              </a:rPr>
              <a:t>maken</a:t>
            </a:r>
            <a:endParaRPr lang="nl-BE" sz="1200" dirty="0">
              <a:solidFill>
                <a:srgbClr val="000000"/>
              </a:solidFill>
              <a:effectLst/>
              <a:latin typeface="Times-Roman"/>
              <a:ea typeface="Calibri" panose="020F0502020204030204" pitchFamily="34" charset="0"/>
              <a:cs typeface="Times-Roman"/>
            </a:endParaRPr>
          </a:p>
        </p:txBody>
      </p:sp>
      <p:sp>
        <p:nvSpPr>
          <p:cNvPr id="11" name="Titel 1"/>
          <p:cNvSpPr txBox="1">
            <a:spLocks/>
          </p:cNvSpPr>
          <p:nvPr/>
        </p:nvSpPr>
        <p:spPr>
          <a:xfrm>
            <a:off x="494145" y="166162"/>
            <a:ext cx="8229600" cy="1143000"/>
          </a:xfrm>
          <a:prstGeom prst="rect">
            <a:avLst/>
          </a:prstGeom>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nl-BE" smtClean="0">
                <a:latin typeface="FlandersArtSans-Medium" panose="00000600000000000000" pitchFamily="2" charset="0"/>
              </a:rPr>
              <a:t>Objective</a:t>
            </a:r>
            <a:endParaRPr lang="nl-BE" dirty="0">
              <a:latin typeface="FlandersArtSans-Medium" panose="00000600000000000000" pitchFamily="2" charset="0"/>
            </a:endParaRPr>
          </a:p>
        </p:txBody>
      </p:sp>
      <p:cxnSp>
        <p:nvCxnSpPr>
          <p:cNvPr id="12" name="Rechte verbindingslijn 11"/>
          <p:cNvCxnSpPr/>
          <p:nvPr/>
        </p:nvCxnSpPr>
        <p:spPr>
          <a:xfrm flipV="1">
            <a:off x="785091" y="1080562"/>
            <a:ext cx="7860145" cy="9236"/>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kstvak 5"/>
          <p:cNvSpPr txBox="1"/>
          <p:nvPr/>
        </p:nvSpPr>
        <p:spPr>
          <a:xfrm>
            <a:off x="2049867" y="2404220"/>
            <a:ext cx="6196796" cy="1938992"/>
          </a:xfrm>
          <a:prstGeom prst="rect">
            <a:avLst/>
          </a:prstGeom>
          <a:noFill/>
          <a:ln>
            <a:noFill/>
          </a:ln>
        </p:spPr>
        <p:txBody>
          <a:bodyPr wrap="square" rtlCol="0">
            <a:spAutoFit/>
          </a:bodyPr>
          <a:lstStyle/>
          <a:p>
            <a:pPr algn="ctr" fontAlgn="base">
              <a:spcBef>
                <a:spcPct val="0"/>
              </a:spcBef>
              <a:spcAft>
                <a:spcPct val="0"/>
              </a:spcAft>
            </a:pPr>
            <a:r>
              <a:rPr lang="nl-BE" sz="3000" smtClean="0">
                <a:solidFill>
                  <a:schemeClr val="tx2"/>
                </a:solidFill>
                <a:latin typeface="FlandersArtSans-Medium" panose="00000600000000000000" pitchFamily="2" charset="0"/>
                <a:cs typeface="Arial" pitchFamily="34" charset="0"/>
              </a:rPr>
              <a:t>Assessing and visualizing sustainability in the Belgian fishery with the aim of valorizing sustainably caught fish.</a:t>
            </a:r>
          </a:p>
        </p:txBody>
      </p:sp>
      <p:pic>
        <p:nvPicPr>
          <p:cNvPr id="16" name="Afbeelding 1"/>
          <p:cNvPicPr>
            <a:picLocks noChangeAspect="1"/>
          </p:cNvPicPr>
          <p:nvPr/>
        </p:nvPicPr>
        <p:blipFill>
          <a:blip r:embed="rId2">
            <a:extLst>
              <a:ext uri="{28A0092B-C50C-407E-A947-70E740481C1C}">
                <a14:useLocalDpi xmlns:a14="http://schemas.microsoft.com/office/drawing/2010/main" val="0"/>
              </a:ext>
            </a:extLst>
          </a:blip>
          <a:srcRect l="26048" t="11253" r="26048" b="52473"/>
          <a:stretch>
            <a:fillRect/>
          </a:stretch>
        </p:blipFill>
        <p:spPr bwMode="auto">
          <a:xfrm>
            <a:off x="430968" y="3996264"/>
            <a:ext cx="2121407" cy="195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e toelichting 16"/>
          <p:cNvSpPr/>
          <p:nvPr/>
        </p:nvSpPr>
        <p:spPr>
          <a:xfrm>
            <a:off x="2049867" y="1886858"/>
            <a:ext cx="6281333" cy="2876446"/>
          </a:xfrm>
          <a:prstGeom prst="wedgeEllipseCallout">
            <a:avLst>
              <a:gd name="adj1" fmla="val -51798"/>
              <a:gd name="adj2" fmla="val 3658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5"/>
          <p:cNvSpPr txBox="1"/>
          <p:nvPr/>
        </p:nvSpPr>
        <p:spPr>
          <a:xfrm>
            <a:off x="1851178" y="5675854"/>
            <a:ext cx="7009596" cy="769441"/>
          </a:xfrm>
          <a:prstGeom prst="rect">
            <a:avLst/>
          </a:prstGeom>
          <a:noFill/>
          <a:ln>
            <a:noFill/>
          </a:ln>
        </p:spPr>
        <p:txBody>
          <a:bodyPr wrap="square" rtlCol="0">
            <a:spAutoFit/>
          </a:bodyPr>
          <a:lstStyle/>
          <a:p>
            <a:pPr algn="ctr" fontAlgn="base">
              <a:spcBef>
                <a:spcPct val="0"/>
              </a:spcBef>
              <a:spcAft>
                <a:spcPct val="0"/>
              </a:spcAft>
            </a:pPr>
            <a:r>
              <a:rPr lang="nl-BE" sz="2200" smtClean="0">
                <a:latin typeface="FlandersArtSans-Light" panose="00000400000000000000" pitchFamily="2" charset="0"/>
                <a:cs typeface="Arial" pitchFamily="34" charset="0"/>
              </a:rPr>
              <a:t>(!) 3 pillars of sustainability</a:t>
            </a:r>
          </a:p>
          <a:p>
            <a:pPr algn="ctr" fontAlgn="base">
              <a:spcBef>
                <a:spcPct val="0"/>
              </a:spcBef>
              <a:spcAft>
                <a:spcPct val="0"/>
              </a:spcAft>
            </a:pPr>
            <a:r>
              <a:rPr lang="nl-BE" sz="2200" smtClean="0">
                <a:latin typeface="FlandersArtSans-Light" panose="00000400000000000000" pitchFamily="2" charset="0"/>
                <a:cs typeface="Arial" pitchFamily="34" charset="0"/>
              </a:rPr>
              <a:t>(ecological, social, economic)</a:t>
            </a:r>
            <a:endParaRPr lang="nl-BE" sz="2200" dirty="0" smtClean="0">
              <a:latin typeface="FlandersArtSans-Light" panose="00000400000000000000" pitchFamily="2" charset="0"/>
              <a:cs typeface="Arial" pitchFamily="34" charset="0"/>
            </a:endParaRPr>
          </a:p>
        </p:txBody>
      </p:sp>
    </p:spTree>
    <p:extLst>
      <p:ext uri="{BB962C8B-B14F-4D97-AF65-F5344CB8AC3E}">
        <p14:creationId xmlns:p14="http://schemas.microsoft.com/office/powerpoint/2010/main" val="2084785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z="4200" smtClean="0">
                <a:solidFill>
                  <a:schemeClr val="tx2"/>
                </a:solidFill>
                <a:latin typeface="FlandersArtSans-Medium" panose="00000600000000000000" pitchFamily="2" charset="0"/>
                <a:cs typeface="Arial Rounded MT Bold"/>
              </a:rPr>
              <a:t>The Belgian fishery anno 2016</a:t>
            </a:r>
            <a:endParaRPr lang="en-US" sz="4200">
              <a:solidFill>
                <a:schemeClr val="tx2"/>
              </a:solidFill>
              <a:latin typeface="FlandersArtSans-Medium" panose="00000600000000000000" pitchFamily="2" charset="0"/>
              <a:cs typeface="Arial Rounded MT Bold"/>
            </a:endParaRPr>
          </a:p>
        </p:txBody>
      </p:sp>
      <p:cxnSp>
        <p:nvCxnSpPr>
          <p:cNvPr id="6" name="Rechte verbindingslijn 5"/>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6" name="Grafiek 15"/>
          <p:cNvGraphicFramePr>
            <a:graphicFrameLocks/>
          </p:cNvGraphicFramePr>
          <p:nvPr>
            <p:extLst>
              <p:ext uri="{D42A27DB-BD31-4B8C-83A1-F6EECF244321}">
                <p14:modId xmlns:p14="http://schemas.microsoft.com/office/powerpoint/2010/main" val="3581625369"/>
              </p:ext>
            </p:extLst>
          </p:nvPr>
        </p:nvGraphicFramePr>
        <p:xfrm>
          <a:off x="830483" y="1069042"/>
          <a:ext cx="7940233" cy="525490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04"/>
          <p:cNvSpPr txBox="1"/>
          <p:nvPr/>
        </p:nvSpPr>
        <p:spPr>
          <a:xfrm>
            <a:off x="457200" y="5657671"/>
            <a:ext cx="8887968" cy="1200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2400" smtClean="0">
                <a:solidFill>
                  <a:schemeClr val="tx2"/>
                </a:solidFill>
                <a:latin typeface="FlandersArtSans-Medium" panose="00000600000000000000" pitchFamily="2" charset="0"/>
              </a:rPr>
              <a:t>Total: 67 (active) vessels</a:t>
            </a:r>
          </a:p>
          <a:p>
            <a:pPr algn="ctr"/>
            <a:r>
              <a:rPr lang="nl-NL" sz="2400" smtClean="0">
                <a:solidFill>
                  <a:schemeClr val="tx2"/>
                </a:solidFill>
                <a:latin typeface="FlandersArtSans-Medium" panose="00000600000000000000" pitchFamily="2" charset="0"/>
              </a:rPr>
              <a:t>Mixed demersal fishery (sole</a:t>
            </a:r>
            <a:r>
              <a:rPr lang="nl-NL" sz="2400">
                <a:solidFill>
                  <a:schemeClr val="tx2"/>
                </a:solidFill>
                <a:latin typeface="FlandersArtSans-Medium" panose="00000600000000000000" pitchFamily="2" charset="0"/>
              </a:rPr>
              <a:t>, plaice, brown shrimp, </a:t>
            </a:r>
            <a:r>
              <a:rPr lang="nl-NL" sz="2400" i="1" smtClean="0">
                <a:solidFill>
                  <a:schemeClr val="tx2"/>
                </a:solidFill>
                <a:latin typeface="FlandersArtSans-Medium" panose="00000600000000000000" pitchFamily="2" charset="0"/>
              </a:rPr>
              <a:t>Nephrops</a:t>
            </a:r>
            <a:r>
              <a:rPr lang="nl-NL" sz="2400" smtClean="0">
                <a:solidFill>
                  <a:schemeClr val="tx2"/>
                </a:solidFill>
                <a:latin typeface="FlandersArtSans-Medium" panose="00000600000000000000" pitchFamily="2" charset="0"/>
              </a:rPr>
              <a:t>)</a:t>
            </a:r>
            <a:endParaRPr lang="nl-NL" sz="2400">
              <a:solidFill>
                <a:schemeClr val="tx2"/>
              </a:solidFill>
              <a:latin typeface="FlandersArtSans-Medium" panose="00000600000000000000" pitchFamily="2" charset="0"/>
            </a:endParaRPr>
          </a:p>
          <a:p>
            <a:endParaRPr lang="nl-NL" sz="2400" smtClean="0">
              <a:solidFill>
                <a:schemeClr val="tx2"/>
              </a:solidFill>
              <a:latin typeface="FlandersArtSans-Medium" panose="00000600000000000000" pitchFamily="2" charset="0"/>
            </a:endParaRPr>
          </a:p>
        </p:txBody>
      </p:sp>
    </p:spTree>
    <p:extLst>
      <p:ext uri="{BB962C8B-B14F-4D97-AF65-F5344CB8AC3E}">
        <p14:creationId xmlns:p14="http://schemas.microsoft.com/office/powerpoint/2010/main" val="2365896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z="4200" smtClean="0">
                <a:solidFill>
                  <a:schemeClr val="tx2"/>
                </a:solidFill>
                <a:latin typeface="FlandersArtSans-Medium" panose="00000600000000000000" pitchFamily="2" charset="0"/>
                <a:cs typeface="Arial Rounded MT Bold"/>
              </a:rPr>
              <a:t>The Belgian fishery anno 2016</a:t>
            </a:r>
            <a:endParaRPr lang="en-US" sz="4200">
              <a:solidFill>
                <a:schemeClr val="tx2"/>
              </a:solidFill>
              <a:latin typeface="FlandersArtSans-Medium" panose="00000600000000000000" pitchFamily="2" charset="0"/>
              <a:cs typeface="Arial Rounded MT Bold"/>
            </a:endParaRPr>
          </a:p>
        </p:txBody>
      </p:sp>
      <p:cxnSp>
        <p:nvCxnSpPr>
          <p:cNvPr id="6" name="Rechte verbindingslijn 5"/>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04"/>
          <p:cNvSpPr txBox="1"/>
          <p:nvPr/>
        </p:nvSpPr>
        <p:spPr>
          <a:xfrm>
            <a:off x="4988688" y="1527862"/>
            <a:ext cx="4155312" cy="30469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2400" smtClean="0">
                <a:solidFill>
                  <a:schemeClr val="tx2"/>
                </a:solidFill>
                <a:latin typeface="FlandersArtSans-Medium" panose="00000600000000000000" pitchFamily="2" charset="0"/>
              </a:rPr>
              <a:t>Not only diversity in gears, but also in fishing grounds </a:t>
            </a:r>
          </a:p>
          <a:p>
            <a:pPr algn="ctr"/>
            <a:r>
              <a:rPr lang="nl-NL" sz="1800" smtClean="0">
                <a:solidFill>
                  <a:schemeClr val="tx2"/>
                </a:solidFill>
                <a:latin typeface="FlandersArtSans-Light" panose="00000400000000000000" pitchFamily="2" charset="0"/>
              </a:rPr>
              <a:t>(VMS data 2013-2015)</a:t>
            </a:r>
          </a:p>
          <a:p>
            <a:pPr algn="ctr"/>
            <a:endParaRPr lang="nl-NL" sz="1800">
              <a:solidFill>
                <a:schemeClr val="tx2"/>
              </a:solidFill>
              <a:latin typeface="FlandersArtSans-Light" panose="00000400000000000000" pitchFamily="2" charset="0"/>
            </a:endParaRPr>
          </a:p>
          <a:p>
            <a:pPr algn="ctr"/>
            <a:endParaRPr lang="nl-NL" sz="1800" smtClean="0">
              <a:solidFill>
                <a:schemeClr val="tx2"/>
              </a:solidFill>
              <a:latin typeface="FlandersArtSans-Light" panose="00000400000000000000" pitchFamily="2" charset="0"/>
            </a:endParaRPr>
          </a:p>
          <a:p>
            <a:pPr marL="285750" indent="-285750">
              <a:buFontTx/>
              <a:buChar char="-"/>
            </a:pPr>
            <a:r>
              <a:rPr lang="nl-NL" sz="1800" smtClean="0">
                <a:solidFill>
                  <a:schemeClr val="tx2"/>
                </a:solidFill>
                <a:latin typeface="FlandersArtSans-Light" panose="00000400000000000000" pitchFamily="2" charset="0"/>
              </a:rPr>
              <a:t>North Sea (IVb and IVc)</a:t>
            </a:r>
          </a:p>
          <a:p>
            <a:pPr marL="285750" indent="-285750">
              <a:buFontTx/>
              <a:buChar char="-"/>
            </a:pPr>
            <a:r>
              <a:rPr lang="nl-NL" sz="1800" smtClean="0">
                <a:solidFill>
                  <a:schemeClr val="tx2"/>
                </a:solidFill>
                <a:latin typeface="FlandersArtSans-Light" panose="00000400000000000000" pitchFamily="2" charset="0"/>
              </a:rPr>
              <a:t>English Channel (VIId,e)</a:t>
            </a:r>
          </a:p>
          <a:p>
            <a:pPr marL="285750" indent="-285750">
              <a:buFontTx/>
              <a:buChar char="-"/>
            </a:pPr>
            <a:r>
              <a:rPr lang="nl-NL" sz="1800" smtClean="0">
                <a:solidFill>
                  <a:schemeClr val="tx2"/>
                </a:solidFill>
                <a:latin typeface="FlandersArtSans-Light" panose="00000400000000000000" pitchFamily="2" charset="0"/>
              </a:rPr>
              <a:t>Irish Sea (VIIa)</a:t>
            </a:r>
          </a:p>
          <a:p>
            <a:pPr marL="285750" indent="-285750">
              <a:buFontTx/>
              <a:buChar char="-"/>
            </a:pPr>
            <a:r>
              <a:rPr lang="nl-NL" sz="1800">
                <a:solidFill>
                  <a:schemeClr val="tx2"/>
                </a:solidFill>
                <a:latin typeface="FlandersArtSans-Light" panose="00000400000000000000" pitchFamily="2" charset="0"/>
              </a:rPr>
              <a:t>Bristol Channel </a:t>
            </a:r>
            <a:r>
              <a:rPr lang="nl-NL" sz="1800" smtClean="0">
                <a:solidFill>
                  <a:schemeClr val="tx2"/>
                </a:solidFill>
                <a:latin typeface="FlandersArtSans-Light" panose="00000400000000000000" pitchFamily="2" charset="0"/>
              </a:rPr>
              <a:t>and Celtic Sea (VIIf,g)</a:t>
            </a:r>
          </a:p>
          <a:p>
            <a:pPr marL="285750" indent="-285750">
              <a:buFontTx/>
              <a:buChar char="-"/>
            </a:pPr>
            <a:r>
              <a:rPr lang="nl-NL" sz="1800" smtClean="0">
                <a:solidFill>
                  <a:schemeClr val="tx2"/>
                </a:solidFill>
                <a:latin typeface="FlandersArtSans-Light" panose="00000400000000000000" pitchFamily="2" charset="0"/>
              </a:rPr>
              <a:t>Gulf of Biscay (VIIIb)</a:t>
            </a:r>
          </a:p>
        </p:txBody>
      </p:sp>
      <p:sp>
        <p:nvSpPr>
          <p:cNvPr id="3" name="Rechthoek 2"/>
          <p:cNvSpPr/>
          <p:nvPr/>
        </p:nvSpPr>
        <p:spPr>
          <a:xfrm>
            <a:off x="4988688" y="4853568"/>
            <a:ext cx="3889094" cy="646331"/>
          </a:xfrm>
          <a:prstGeom prst="rect">
            <a:avLst/>
          </a:prstGeom>
        </p:spPr>
        <p:txBody>
          <a:bodyPr wrap="square">
            <a:spAutoFit/>
          </a:bodyPr>
          <a:lstStyle/>
          <a:p>
            <a:pPr algn="ctr"/>
            <a:r>
              <a:rPr lang="nl-NL" smtClean="0">
                <a:solidFill>
                  <a:schemeClr val="tx2"/>
                </a:solidFill>
                <a:latin typeface="FlandersArtSans-Medium" panose="00000600000000000000" pitchFamily="2" charset="0"/>
              </a:rPr>
              <a:t>Depending on experience, opportunity, weather, season, etc.</a:t>
            </a:r>
            <a:endParaRPr lang="nl-NL">
              <a:solidFill>
                <a:schemeClr val="tx2"/>
              </a:solidFill>
              <a:latin typeface="FlandersArtSans-Medium" panose="00000600000000000000" pitchFamily="2" charset="0"/>
            </a:endParaRPr>
          </a:p>
        </p:txBody>
      </p:sp>
      <p:grpSp>
        <p:nvGrpSpPr>
          <p:cNvPr id="5" name="Groep 4"/>
          <p:cNvGrpSpPr/>
          <p:nvPr/>
        </p:nvGrpSpPr>
        <p:grpSpPr>
          <a:xfrm>
            <a:off x="763927" y="1094508"/>
            <a:ext cx="4332484" cy="5582302"/>
            <a:chOff x="763927" y="1094508"/>
            <a:chExt cx="4332484" cy="5582302"/>
          </a:xfrm>
        </p:grpSpPr>
        <p:pic>
          <p:nvPicPr>
            <p:cNvPr id="2" name="Afbeelding 1"/>
            <p:cNvPicPr>
              <a:picLocks noChangeAspect="1"/>
            </p:cNvPicPr>
            <p:nvPr/>
          </p:nvPicPr>
          <p:blipFill rotWithShape="1">
            <a:blip r:embed="rId3"/>
            <a:srcRect l="2937" t="3931" r="2870" b="2309"/>
            <a:stretch/>
          </p:blipFill>
          <p:spPr>
            <a:xfrm>
              <a:off x="763927" y="1094508"/>
              <a:ext cx="4224761" cy="5582302"/>
            </a:xfrm>
            <a:prstGeom prst="rect">
              <a:avLst/>
            </a:prstGeom>
          </p:spPr>
        </p:pic>
        <p:sp>
          <p:nvSpPr>
            <p:cNvPr id="4" name="Rechthoek 3"/>
            <p:cNvSpPr/>
            <p:nvPr/>
          </p:nvSpPr>
          <p:spPr>
            <a:xfrm rot="16200000">
              <a:off x="4336106" y="5614047"/>
              <a:ext cx="1305165" cy="215444"/>
            </a:xfrm>
            <a:prstGeom prst="rect">
              <a:avLst/>
            </a:prstGeom>
          </p:spPr>
          <p:txBody>
            <a:bodyPr wrap="none">
              <a:spAutoFit/>
            </a:bodyPr>
            <a:lstStyle/>
            <a:p>
              <a:pPr algn="ctr"/>
              <a:r>
                <a:rPr lang="nl-NL" sz="800" smtClean="0">
                  <a:latin typeface="FlandersArtSans-Light" panose="00000400000000000000" pitchFamily="2" charset="0"/>
                </a:rPr>
                <a:t>© Bart Vanelslander, ILVO</a:t>
              </a:r>
              <a:endParaRPr lang="nl-NL" sz="800">
                <a:latin typeface="FlandersArtSans-Light" panose="00000400000000000000" pitchFamily="2" charset="0"/>
              </a:endParaRPr>
            </a:p>
          </p:txBody>
        </p:sp>
      </p:grpSp>
    </p:spTree>
    <p:extLst>
      <p:ext uri="{BB962C8B-B14F-4D97-AF65-F5344CB8AC3E}">
        <p14:creationId xmlns:p14="http://schemas.microsoft.com/office/powerpoint/2010/main" val="1020564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z="4200" smtClean="0">
                <a:solidFill>
                  <a:schemeClr val="tx2"/>
                </a:solidFill>
                <a:latin typeface="FlandersArtSans-Medium" panose="00000600000000000000" pitchFamily="2" charset="0"/>
                <a:cs typeface="Arial Rounded MT Bold"/>
              </a:rPr>
              <a:t>A fishery with a negative image</a:t>
            </a:r>
            <a:endParaRPr lang="en-US" sz="4200">
              <a:solidFill>
                <a:schemeClr val="tx2"/>
              </a:solidFill>
              <a:latin typeface="FlandersArtSans-Medium" panose="00000600000000000000" pitchFamily="2" charset="0"/>
              <a:cs typeface="Arial Rounded MT Bold"/>
            </a:endParaRPr>
          </a:p>
        </p:txBody>
      </p:sp>
      <p:cxnSp>
        <p:nvCxnSpPr>
          <p:cNvPr id="6" name="Rechte verbindingslijn 5"/>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04"/>
          <p:cNvSpPr txBox="1"/>
          <p:nvPr/>
        </p:nvSpPr>
        <p:spPr>
          <a:xfrm>
            <a:off x="555585" y="932418"/>
            <a:ext cx="8061158" cy="36009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NL" sz="2400" smtClean="0">
                <a:latin typeface="FlandersArtSans-Medium" panose="00000600000000000000" pitchFamily="2" charset="0"/>
              </a:rPr>
              <a:t>Negative perception of beam trawl</a:t>
            </a:r>
          </a:p>
          <a:p>
            <a:endParaRPr lang="nl-NL" sz="900" smtClean="0">
              <a:latin typeface="FlandersArtSans-Medium" panose="00000600000000000000" pitchFamily="2" charset="0"/>
            </a:endParaRPr>
          </a:p>
          <a:p>
            <a:pPr marL="342900" indent="-342900">
              <a:buFontTx/>
              <a:buChar char="-"/>
            </a:pPr>
            <a:r>
              <a:rPr lang="nl-NL" sz="2000" i="1" smtClean="0">
                <a:solidFill>
                  <a:schemeClr val="tx2"/>
                </a:solidFill>
                <a:latin typeface="FlandersArtSans-Light" panose="00000400000000000000" pitchFamily="2" charset="0"/>
              </a:rPr>
              <a:t>Low selectivity, sea bed disturbance, fuel-intensive</a:t>
            </a:r>
          </a:p>
          <a:p>
            <a:pPr marL="342900" indent="-342900">
              <a:buFont typeface="Arial" panose="020B0604020202020204" pitchFamily="34" charset="0"/>
              <a:buChar char="•"/>
            </a:pPr>
            <a:endParaRPr lang="nl-NL" smtClean="0">
              <a:latin typeface="FlandersArtSans-Light" panose="00000400000000000000" pitchFamily="2" charset="0"/>
            </a:endParaRPr>
          </a:p>
          <a:p>
            <a:r>
              <a:rPr lang="nl-NL" sz="2400" smtClean="0">
                <a:latin typeface="FlandersArtSans-Medium" panose="00000600000000000000" pitchFamily="2" charset="0"/>
              </a:rPr>
              <a:t>2009-2011</a:t>
            </a:r>
          </a:p>
          <a:p>
            <a:endParaRPr lang="nl-NL" sz="900">
              <a:latin typeface="FlandersArtSans-Medium" panose="00000600000000000000" pitchFamily="2" charset="0"/>
            </a:endParaRPr>
          </a:p>
          <a:p>
            <a:pPr marL="342900" indent="-342900">
              <a:buFontTx/>
              <a:buChar char="-"/>
            </a:pPr>
            <a:r>
              <a:rPr lang="nl-NL" sz="2400" smtClean="0">
                <a:latin typeface="FlandersArtSans-Light" panose="00000400000000000000" pitchFamily="2" charset="0"/>
              </a:rPr>
              <a:t>Retail made a sustainability commitment</a:t>
            </a:r>
          </a:p>
          <a:p>
            <a:pPr marL="342900" indent="-342900">
              <a:buFont typeface="Arial" panose="020B0604020202020204" pitchFamily="34" charset="0"/>
              <a:buChar char="•"/>
            </a:pPr>
            <a:endParaRPr lang="nl-NL" smtClean="0">
              <a:latin typeface="FlandersArtSans-Light" panose="00000400000000000000" pitchFamily="2" charset="0"/>
            </a:endParaRPr>
          </a:p>
          <a:p>
            <a:pPr lvl="1" algn="ctr"/>
            <a:r>
              <a:rPr lang="nl-NL" sz="2000" i="1" smtClean="0">
                <a:solidFill>
                  <a:schemeClr val="tx2"/>
                </a:solidFill>
                <a:latin typeface="FlandersArtSans-Light" panose="00000400000000000000" pitchFamily="2" charset="0"/>
              </a:rPr>
              <a:t>	Belgian fishers risk losing market access if they cannot 	demonstrate best practices</a:t>
            </a:r>
          </a:p>
          <a:p>
            <a:pPr lvl="1" algn="ctr"/>
            <a:endParaRPr lang="nl-NL" sz="800" i="1" smtClean="0">
              <a:solidFill>
                <a:schemeClr val="tx2"/>
              </a:solidFill>
              <a:latin typeface="FlandersArtSans-Light" panose="00000400000000000000" pitchFamily="2" charset="0"/>
            </a:endParaRPr>
          </a:p>
          <a:p>
            <a:pPr marL="342900" indent="-342900">
              <a:buFontTx/>
              <a:buChar char="-"/>
            </a:pPr>
            <a:r>
              <a:rPr lang="nl-NL" sz="2400">
                <a:latin typeface="FlandersArtSans-Light" panose="00000400000000000000" pitchFamily="2" charset="0"/>
              </a:rPr>
              <a:t>Current assessment methodologies heavily </a:t>
            </a:r>
            <a:r>
              <a:rPr lang="nl-NL" sz="2400" smtClean="0">
                <a:latin typeface="FlandersArtSans-Light" panose="00000400000000000000" pitchFamily="2" charset="0"/>
              </a:rPr>
              <a:t>criticized</a:t>
            </a:r>
          </a:p>
          <a:p>
            <a:pPr marL="342900" lvl="0" indent="-342900">
              <a:buFontTx/>
              <a:buChar char="-"/>
            </a:pPr>
            <a:r>
              <a:rPr lang="nl-NL" sz="2400" smtClean="0">
                <a:latin typeface="FlandersArtSans-Light" panose="00000400000000000000" pitchFamily="2" charset="0"/>
              </a:rPr>
              <a:t>Marine Stewardship Council (MSC) not considered option</a:t>
            </a:r>
            <a:endParaRPr lang="nl-NL" sz="2400" smtClean="0">
              <a:solidFill>
                <a:schemeClr val="tx2"/>
              </a:solidFill>
              <a:latin typeface="FlandersArtSans-Light" panose="00000400000000000000" pitchFamily="2" charset="0"/>
            </a:endParaRPr>
          </a:p>
        </p:txBody>
      </p:sp>
      <p:pic>
        <p:nvPicPr>
          <p:cNvPr id="23" name="Picture 4" descr="http://d2hv3zvds9z8pu.cloudfront.net/img/viswijzer2013_14_liggend_169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918" y="1316552"/>
            <a:ext cx="2077656" cy="141472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ep 23"/>
          <p:cNvGrpSpPr/>
          <p:nvPr/>
        </p:nvGrpSpPr>
        <p:grpSpPr>
          <a:xfrm>
            <a:off x="734431" y="4711630"/>
            <a:ext cx="8022378" cy="2034614"/>
            <a:chOff x="607461" y="4461102"/>
            <a:chExt cx="8022378" cy="2034614"/>
          </a:xfrm>
        </p:grpSpPr>
        <p:pic>
          <p:nvPicPr>
            <p:cNvPr id="25" name="Afbeelding 24"/>
            <p:cNvPicPr>
              <a:picLocks noChangeAspect="1"/>
            </p:cNvPicPr>
            <p:nvPr/>
          </p:nvPicPr>
          <p:blipFill>
            <a:blip r:embed="rId4"/>
            <a:stretch>
              <a:fillRect/>
            </a:stretch>
          </p:blipFill>
          <p:spPr>
            <a:xfrm>
              <a:off x="997292" y="4484176"/>
              <a:ext cx="1885456" cy="1253379"/>
            </a:xfrm>
            <a:prstGeom prst="rect">
              <a:avLst/>
            </a:prstGeom>
          </p:spPr>
        </p:pic>
        <p:pic>
          <p:nvPicPr>
            <p:cNvPr id="27" name="Picture 2" descr="http://i241.photobucket.com/albums/ff109/Kotterfoto/ZB/ZEEBRUGGE/Z201/Z201BJ96/Z201HJ_zps8fd6bf48.jpg%7E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6298" y="4484176"/>
              <a:ext cx="1904703" cy="127052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schippertje.be/FISHING%20VESSELS/O-190-RENILDE/O-190-RENILDE-1G.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8615" r="12616" b="8359"/>
            <a:stretch/>
          </p:blipFill>
          <p:spPr bwMode="auto">
            <a:xfrm>
              <a:off x="6487948" y="4461102"/>
              <a:ext cx="2023885" cy="1268528"/>
            </a:xfrm>
            <a:prstGeom prst="rect">
              <a:avLst/>
            </a:prstGeom>
            <a:noFill/>
            <a:extLst>
              <a:ext uri="{909E8E84-426E-40DD-AFC4-6F175D3DCCD1}">
                <a14:hiddenFill xmlns:a14="http://schemas.microsoft.com/office/drawing/2010/main">
                  <a:solidFill>
                    <a:srgbClr val="FFFFFF"/>
                  </a:solidFill>
                </a14:hiddenFill>
              </a:ext>
            </a:extLst>
          </p:spPr>
        </p:pic>
        <p:sp>
          <p:nvSpPr>
            <p:cNvPr id="29" name="Rechthoek 28"/>
            <p:cNvSpPr/>
            <p:nvPr/>
          </p:nvSpPr>
          <p:spPr>
            <a:xfrm>
              <a:off x="607461" y="5743995"/>
              <a:ext cx="2606041" cy="738664"/>
            </a:xfrm>
            <a:prstGeom prst="rect">
              <a:avLst/>
            </a:prstGeom>
          </p:spPr>
          <p:txBody>
            <a:bodyPr wrap="square">
              <a:spAutoFit/>
            </a:bodyPr>
            <a:lstStyle/>
            <a:p>
              <a:pPr algn="ctr"/>
              <a:r>
                <a:rPr lang="nl-NL" sz="1400" b="1" u="sng" smtClean="0"/>
                <a:t>Large </a:t>
              </a:r>
              <a:r>
                <a:rPr lang="nl-NL" sz="1400" b="1" u="sng"/>
                <a:t>vessel (Z 483</a:t>
              </a:r>
              <a:r>
                <a:rPr lang="nl-NL" sz="1400" b="1" u="sng" smtClean="0"/>
                <a:t>)</a:t>
              </a:r>
              <a:endParaRPr lang="nl-NL" sz="1400" u="sng">
                <a:latin typeface="Calibri Light" panose="020F0302020204030204" pitchFamily="34" charset="0"/>
              </a:endParaRPr>
            </a:p>
            <a:p>
              <a:pPr algn="ctr"/>
              <a:r>
                <a:rPr lang="nl-NL" sz="1400" smtClean="0">
                  <a:latin typeface="Calibri Light" panose="020F0302020204030204" pitchFamily="34" charset="0"/>
                </a:rPr>
                <a:t>2001; GT</a:t>
              </a:r>
              <a:r>
                <a:rPr lang="nl-NL" sz="1400">
                  <a:latin typeface="Calibri Light" panose="020F0302020204030204" pitchFamily="34" charset="0"/>
                </a:rPr>
                <a:t>: 385 t; LOA: 37,81 m; 1630 HP</a:t>
              </a:r>
            </a:p>
          </p:txBody>
        </p:sp>
        <p:sp>
          <p:nvSpPr>
            <p:cNvPr id="30" name="Rechthoek 29"/>
            <p:cNvSpPr/>
            <p:nvPr/>
          </p:nvSpPr>
          <p:spPr>
            <a:xfrm>
              <a:off x="3299264" y="5757052"/>
              <a:ext cx="2545469" cy="738664"/>
            </a:xfrm>
            <a:prstGeom prst="rect">
              <a:avLst/>
            </a:prstGeom>
          </p:spPr>
          <p:txBody>
            <a:bodyPr wrap="square">
              <a:spAutoFit/>
            </a:bodyPr>
            <a:lstStyle/>
            <a:p>
              <a:pPr algn="ctr"/>
              <a:r>
                <a:rPr lang="nl-NL" sz="1400" b="1" u="sng" smtClean="0"/>
                <a:t>Medium-sized vessel (Z 201)</a:t>
              </a:r>
              <a:endParaRPr lang="nl-NL" sz="1400" smtClean="0">
                <a:latin typeface="Calibri Light" panose="020F0302020204030204" pitchFamily="34" charset="0"/>
              </a:endParaRPr>
            </a:p>
            <a:p>
              <a:pPr algn="ctr"/>
              <a:r>
                <a:rPr lang="nl-NL" sz="1400" smtClean="0">
                  <a:latin typeface="Calibri Light" panose="020F0302020204030204" pitchFamily="34" charset="0"/>
                </a:rPr>
                <a:t>1996; </a:t>
              </a:r>
              <a:r>
                <a:rPr lang="nl-NL" sz="1400">
                  <a:latin typeface="Calibri Light" panose="020F0302020204030204" pitchFamily="34" charset="0"/>
                </a:rPr>
                <a:t>GT: </a:t>
              </a:r>
              <a:r>
                <a:rPr lang="nl-NL" sz="1400" smtClean="0">
                  <a:latin typeface="Calibri Light" panose="020F0302020204030204" pitchFamily="34" charset="0"/>
                </a:rPr>
                <a:t>139 </a:t>
              </a:r>
              <a:r>
                <a:rPr lang="nl-NL" sz="1400">
                  <a:latin typeface="Calibri Light" panose="020F0302020204030204" pitchFamily="34" charset="0"/>
                </a:rPr>
                <a:t>t; </a:t>
              </a:r>
              <a:r>
                <a:rPr lang="nl-NL" sz="1400" smtClean="0">
                  <a:latin typeface="Calibri Light" panose="020F0302020204030204" pitchFamily="34" charset="0"/>
                </a:rPr>
                <a:t>LOA: 23,94 </a:t>
              </a:r>
              <a:r>
                <a:rPr lang="nl-NL" sz="1400">
                  <a:latin typeface="Calibri Light" panose="020F0302020204030204" pitchFamily="34" charset="0"/>
                </a:rPr>
                <a:t>m; 300 </a:t>
              </a:r>
              <a:r>
                <a:rPr lang="nl-NL" sz="1400" smtClean="0">
                  <a:latin typeface="Calibri Light" panose="020F0302020204030204" pitchFamily="34" charset="0"/>
                </a:rPr>
                <a:t>HP</a:t>
              </a:r>
              <a:endParaRPr lang="nl-NL" sz="1400">
                <a:latin typeface="Calibri Light" panose="020F0302020204030204" pitchFamily="34" charset="0"/>
              </a:endParaRPr>
            </a:p>
          </p:txBody>
        </p:sp>
        <p:sp>
          <p:nvSpPr>
            <p:cNvPr id="31" name="Rechthoek 30"/>
            <p:cNvSpPr/>
            <p:nvPr/>
          </p:nvSpPr>
          <p:spPr>
            <a:xfrm>
              <a:off x="6158387" y="5721081"/>
              <a:ext cx="2471452" cy="738664"/>
            </a:xfrm>
            <a:prstGeom prst="rect">
              <a:avLst/>
            </a:prstGeom>
          </p:spPr>
          <p:txBody>
            <a:bodyPr wrap="square">
              <a:spAutoFit/>
            </a:bodyPr>
            <a:lstStyle/>
            <a:p>
              <a:pPr algn="ctr"/>
              <a:r>
                <a:rPr lang="nl-NL" sz="1400" b="1" u="sng" smtClean="0"/>
                <a:t>Coastal vessel (O 190)</a:t>
              </a:r>
              <a:endParaRPr lang="nl-NL" sz="1400" u="sng">
                <a:latin typeface="Calibri Light" panose="020F0302020204030204" pitchFamily="34" charset="0"/>
              </a:endParaRPr>
            </a:p>
            <a:p>
              <a:pPr algn="ctr"/>
              <a:r>
                <a:rPr lang="nl-NL" sz="1400" smtClean="0">
                  <a:latin typeface="Calibri Light" panose="020F0302020204030204" pitchFamily="34" charset="0"/>
                </a:rPr>
                <a:t>1970; </a:t>
              </a:r>
              <a:r>
                <a:rPr lang="nl-NL" sz="1400">
                  <a:latin typeface="Calibri Light" panose="020F0302020204030204" pitchFamily="34" charset="0"/>
                </a:rPr>
                <a:t>GT: 68 t; LOA: 22,32 m; 300 HP</a:t>
              </a:r>
            </a:p>
          </p:txBody>
        </p:sp>
      </p:grpSp>
    </p:spTree>
    <p:extLst>
      <p:ext uri="{BB962C8B-B14F-4D97-AF65-F5344CB8AC3E}">
        <p14:creationId xmlns:p14="http://schemas.microsoft.com/office/powerpoint/2010/main" val="2038190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mtClean="0">
                <a:solidFill>
                  <a:schemeClr val="tx2"/>
                </a:solidFill>
                <a:latin typeface="FlandersArtSans-Medium" panose="00000600000000000000" pitchFamily="2" charset="0"/>
                <a:cs typeface="Arial Rounded MT Bold"/>
              </a:rPr>
              <a:t>Towards sustainable fishing?</a:t>
            </a:r>
            <a:endParaRPr lang="en-US">
              <a:solidFill>
                <a:schemeClr val="tx2"/>
              </a:solidFill>
              <a:latin typeface="FlandersArtSans-Medium" panose="00000600000000000000" pitchFamily="2" charset="0"/>
              <a:cs typeface="Arial Rounded MT Bold"/>
            </a:endParaRPr>
          </a:p>
        </p:txBody>
      </p:sp>
      <p:cxnSp>
        <p:nvCxnSpPr>
          <p:cNvPr id="123" name="Rechte verbindingslijn 122"/>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ep 1"/>
          <p:cNvGrpSpPr/>
          <p:nvPr/>
        </p:nvGrpSpPr>
        <p:grpSpPr>
          <a:xfrm>
            <a:off x="-94832" y="1527862"/>
            <a:ext cx="9505507" cy="4042466"/>
            <a:chOff x="0" y="983513"/>
            <a:chExt cx="9505507" cy="4042466"/>
          </a:xfrm>
        </p:grpSpPr>
        <p:pic>
          <p:nvPicPr>
            <p:cNvPr id="7" name="Afbeelding 6" descr="K:\Multimedia\Foto\Projecten\Alternatieve boomkor\z39 ecoroll\Z 39\Z 39 Ecorollbea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2829" y="1741746"/>
              <a:ext cx="1771382" cy="1177354"/>
            </a:xfrm>
            <a:prstGeom prst="rect">
              <a:avLst/>
            </a:prstGeom>
            <a:ln>
              <a:noFill/>
            </a:ln>
            <a:effectLst/>
          </p:spPr>
        </p:pic>
        <p:pic>
          <p:nvPicPr>
            <p:cNvPr id="8" name="Afbeelding 8" descr="K:\Multimedia\Foto\Projecten\Alternatieve boomkor\SumWing\2009-06-03 O 231 Proefreis\ Proefreis O.231 sumwing juni 2009 03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829" y="2972327"/>
              <a:ext cx="1786251" cy="1340160"/>
            </a:xfrm>
            <a:prstGeom prst="rect">
              <a:avLst/>
            </a:prstGeom>
            <a:ln>
              <a:noFill/>
            </a:ln>
            <a:effectLst/>
          </p:spPr>
        </p:pic>
        <p:pic>
          <p:nvPicPr>
            <p:cNvPr id="9" name="Afbeelding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9879" y="2972327"/>
              <a:ext cx="2028018" cy="1346878"/>
            </a:xfrm>
            <a:prstGeom prst="rect">
              <a:avLst/>
            </a:prstGeom>
            <a:ln>
              <a:noFill/>
            </a:ln>
            <a:effectLst/>
          </p:spPr>
        </p:pic>
        <p:pic>
          <p:nvPicPr>
            <p:cNvPr id="10" name="Picture 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147" y="1751475"/>
              <a:ext cx="1711434" cy="2577459"/>
            </a:xfrm>
            <a:prstGeom prst="roundRect">
              <a:avLst>
                <a:gd name="adj" fmla="val 0"/>
              </a:avLst>
            </a:prstGeom>
            <a:solidFill>
              <a:srgbClr val="FFFFFF">
                <a:shade val="85000"/>
              </a:srgbClr>
            </a:solidFill>
            <a:ln>
              <a:noFill/>
            </a:ln>
            <a:effectLst/>
          </p:spPr>
        </p:pic>
        <p:sp>
          <p:nvSpPr>
            <p:cNvPr id="11" name="PIJL-RECHTS 10"/>
            <p:cNvSpPr/>
            <p:nvPr/>
          </p:nvSpPr>
          <p:spPr>
            <a:xfrm>
              <a:off x="2800629" y="3037259"/>
              <a:ext cx="2098505" cy="958625"/>
            </a:xfrm>
            <a:prstGeom prst="rightArrow">
              <a:avLst>
                <a:gd name="adj1" fmla="val 50000"/>
                <a:gd name="adj2" fmla="val 7569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FlandersArtSans-Light" panose="00000400000000000000" pitchFamily="2" charset="0"/>
              </a:endParaRPr>
            </a:p>
          </p:txBody>
        </p:sp>
        <p:sp>
          <p:nvSpPr>
            <p:cNvPr id="12" name="TextBox 106"/>
            <p:cNvSpPr txBox="1"/>
            <p:nvPr/>
          </p:nvSpPr>
          <p:spPr>
            <a:xfrm>
              <a:off x="0" y="1081197"/>
              <a:ext cx="3908149" cy="400110"/>
            </a:xfrm>
            <a:prstGeom prst="rect">
              <a:avLst/>
            </a:prstGeom>
            <a:noFill/>
          </p:spPr>
          <p:txBody>
            <a:bodyPr wrap="square" rtlCol="0">
              <a:spAutoFit/>
            </a:bodyPr>
            <a:lstStyle/>
            <a:p>
              <a:pPr algn="ctr"/>
              <a:r>
                <a:rPr lang="nl-NL" sz="2000" u="sng" smtClean="0">
                  <a:latin typeface="FlandersArtSans-Medium" panose="00000600000000000000" pitchFamily="2" charset="0"/>
                </a:rPr>
                <a:t>Traditional beam trawl</a:t>
              </a:r>
              <a:endParaRPr lang="nl-NL" sz="2000" u="sng" dirty="0">
                <a:latin typeface="FlandersArtSans-Medium" panose="00000600000000000000" pitchFamily="2" charset="0"/>
              </a:endParaRPr>
            </a:p>
          </p:txBody>
        </p:sp>
        <p:sp>
          <p:nvSpPr>
            <p:cNvPr id="13" name="TextBox 106"/>
            <p:cNvSpPr txBox="1"/>
            <p:nvPr/>
          </p:nvSpPr>
          <p:spPr>
            <a:xfrm>
              <a:off x="4947260" y="983513"/>
              <a:ext cx="2385010" cy="369332"/>
            </a:xfrm>
            <a:prstGeom prst="rect">
              <a:avLst/>
            </a:prstGeom>
            <a:noFill/>
          </p:spPr>
          <p:txBody>
            <a:bodyPr wrap="square" rtlCol="0">
              <a:spAutoFit/>
            </a:bodyPr>
            <a:lstStyle/>
            <a:p>
              <a:pPr algn="ctr" defTabSz="3680551"/>
              <a:endParaRPr lang="nl-NL" dirty="0">
                <a:solidFill>
                  <a:schemeClr val="tx2"/>
                </a:solidFill>
                <a:latin typeface="FlandersArtSans-Light" panose="00000400000000000000" pitchFamily="2" charset="0"/>
              </a:endParaRPr>
            </a:p>
          </p:txBody>
        </p:sp>
        <p:pic>
          <p:nvPicPr>
            <p:cNvPr id="14" name="Afbeelding 44" descr="http://www.sdvo.be/Uplfiles/image/outrigger%20versus%20boomkorvisserij.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9879" y="1741746"/>
              <a:ext cx="2118774" cy="1177354"/>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16" name="TextBox 104"/>
            <p:cNvSpPr txBox="1"/>
            <p:nvPr/>
          </p:nvSpPr>
          <p:spPr>
            <a:xfrm>
              <a:off x="695939" y="1399200"/>
              <a:ext cx="2447156" cy="338554"/>
            </a:xfrm>
            <a:prstGeom prst="rect">
              <a:avLst/>
            </a:prstGeom>
            <a:noFill/>
          </p:spPr>
          <p:txBody>
            <a:bodyPr wrap="square" rtlCol="0">
              <a:spAutoFit/>
            </a:bodyPr>
            <a:lstStyle/>
            <a:p>
              <a:pPr marL="0" marR="0" lvl="0" indent="0" algn="ctr" defTabSz="3680551" eaLnBrk="1" fontAlgn="auto" latinLnBrk="0" hangingPunct="1">
                <a:lnSpc>
                  <a:spcPct val="100000"/>
                </a:lnSpc>
                <a:spcBef>
                  <a:spcPts val="0"/>
                </a:spcBef>
                <a:spcAft>
                  <a:spcPts val="0"/>
                </a:spcAft>
                <a:buClrTx/>
                <a:buSzTx/>
                <a:buFontTx/>
                <a:buNone/>
                <a:tabLst/>
                <a:defRPr/>
              </a:pPr>
              <a:r>
                <a:rPr kumimoji="0" lang="nl-NL" sz="1600" i="0" u="none" strike="noStrike" kern="0" cap="none" spc="0" normalizeH="0" baseline="0" noProof="0" smtClean="0">
                  <a:ln>
                    <a:noFill/>
                  </a:ln>
                  <a:solidFill>
                    <a:prstClr val="black"/>
                  </a:solidFill>
                  <a:effectLst/>
                  <a:uLnTx/>
                  <a:uFillTx/>
                  <a:latin typeface="FlandersArtSans-Light" panose="00000400000000000000" pitchFamily="2" charset="0"/>
                </a:rPr>
                <a:t>Chain mat/tickler chains</a:t>
              </a:r>
              <a:endParaRPr kumimoji="0" lang="nl-NL" sz="1600" i="0" u="none" strike="noStrike" kern="0" cap="none" spc="0" normalizeH="0" baseline="0" noProof="0" dirty="0" smtClean="0">
                <a:ln>
                  <a:noFill/>
                </a:ln>
                <a:solidFill>
                  <a:prstClr val="black"/>
                </a:solidFill>
                <a:effectLst/>
                <a:uLnTx/>
                <a:uFillTx/>
                <a:latin typeface="FlandersArtSans-Light" panose="00000400000000000000" pitchFamily="2" charset="0"/>
              </a:endParaRPr>
            </a:p>
          </p:txBody>
        </p:sp>
        <p:sp>
          <p:nvSpPr>
            <p:cNvPr id="18" name="TextBox 106"/>
            <p:cNvSpPr txBox="1"/>
            <p:nvPr/>
          </p:nvSpPr>
          <p:spPr>
            <a:xfrm>
              <a:off x="5175235" y="1079491"/>
              <a:ext cx="3908149" cy="400110"/>
            </a:xfrm>
            <a:prstGeom prst="rect">
              <a:avLst/>
            </a:prstGeom>
            <a:noFill/>
          </p:spPr>
          <p:txBody>
            <a:bodyPr wrap="square" rtlCol="0">
              <a:spAutoFit/>
            </a:bodyPr>
            <a:lstStyle/>
            <a:p>
              <a:pPr algn="ctr"/>
              <a:r>
                <a:rPr lang="nl-NL" sz="2000" u="sng" smtClean="0">
                  <a:latin typeface="FlandersArtSans-Medium" panose="00000600000000000000" pitchFamily="2" charset="0"/>
                </a:rPr>
                <a:t>Alternative gears</a:t>
              </a:r>
              <a:endParaRPr lang="nl-NL" sz="2000" u="sng" dirty="0">
                <a:latin typeface="FlandersArtSans-Medium" panose="00000600000000000000" pitchFamily="2" charset="0"/>
              </a:endParaRPr>
            </a:p>
          </p:txBody>
        </p:sp>
        <p:sp>
          <p:nvSpPr>
            <p:cNvPr id="19" name="TextBox 104"/>
            <p:cNvSpPr txBox="1"/>
            <p:nvPr/>
          </p:nvSpPr>
          <p:spPr>
            <a:xfrm>
              <a:off x="3959234" y="1393412"/>
              <a:ext cx="5546273" cy="338554"/>
            </a:xfrm>
            <a:prstGeom prst="rect">
              <a:avLst/>
            </a:prstGeom>
            <a:noFill/>
          </p:spPr>
          <p:txBody>
            <a:bodyPr wrap="square" rtlCol="0">
              <a:spAutoFit/>
            </a:bodyPr>
            <a:lstStyle/>
            <a:p>
              <a:pPr marL="0" marR="0" lvl="0" indent="0" algn="ctr" defTabSz="3680551" eaLnBrk="1" fontAlgn="auto" latinLnBrk="0" hangingPunct="1">
                <a:lnSpc>
                  <a:spcPct val="100000"/>
                </a:lnSpc>
                <a:spcBef>
                  <a:spcPts val="0"/>
                </a:spcBef>
                <a:spcAft>
                  <a:spcPts val="0"/>
                </a:spcAft>
                <a:buClrTx/>
                <a:buSzTx/>
                <a:buFontTx/>
                <a:buNone/>
                <a:tabLst/>
                <a:defRPr/>
              </a:pPr>
              <a:r>
                <a:rPr kumimoji="0" lang="nl-NL" sz="1600" i="0" u="none" strike="noStrike" kern="0" cap="none" spc="0" normalizeH="0" baseline="0" noProof="0" smtClean="0">
                  <a:ln>
                    <a:noFill/>
                  </a:ln>
                  <a:solidFill>
                    <a:prstClr val="black"/>
                  </a:solidFill>
                  <a:effectLst/>
                  <a:uLnTx/>
                  <a:uFillTx/>
                  <a:latin typeface="FlandersArtSans-Light" panose="00000400000000000000" pitchFamily="2" charset="0"/>
                </a:rPr>
                <a:t>Sumwing (NL, 2006), ecoroll beam (BE,</a:t>
              </a:r>
              <a:r>
                <a:rPr kumimoji="0" lang="nl-NL" sz="1600" i="0" u="none" strike="noStrike" kern="0" cap="none" spc="0" normalizeH="0" noProof="0" smtClean="0">
                  <a:ln>
                    <a:noFill/>
                  </a:ln>
                  <a:solidFill>
                    <a:prstClr val="black"/>
                  </a:solidFill>
                  <a:effectLst/>
                  <a:uLnTx/>
                  <a:uFillTx/>
                  <a:latin typeface="FlandersArtSans-Light" panose="00000400000000000000" pitchFamily="2" charset="0"/>
                </a:rPr>
                <a:t> 2011)</a:t>
              </a:r>
              <a:r>
                <a:rPr kumimoji="0" lang="nl-NL" sz="1600" i="0" u="none" strike="noStrike" kern="0" cap="none" spc="0" normalizeH="0" baseline="0" noProof="0" smtClean="0">
                  <a:ln>
                    <a:noFill/>
                  </a:ln>
                  <a:solidFill>
                    <a:prstClr val="black"/>
                  </a:solidFill>
                  <a:effectLst/>
                  <a:uLnTx/>
                  <a:uFillTx/>
                  <a:latin typeface="FlandersArtSans-Light" panose="00000400000000000000" pitchFamily="2" charset="0"/>
                </a:rPr>
                <a:t>, twinrig,</a:t>
              </a:r>
              <a:endParaRPr kumimoji="0" lang="nl-NL" sz="1600" i="0" u="none" strike="noStrike" kern="0" cap="none" spc="0" normalizeH="0" baseline="0" noProof="0" dirty="0" smtClean="0">
                <a:ln>
                  <a:noFill/>
                </a:ln>
                <a:solidFill>
                  <a:prstClr val="black"/>
                </a:solidFill>
                <a:effectLst/>
                <a:uLnTx/>
                <a:uFillTx/>
                <a:latin typeface="FlandersArtSans-Light" panose="00000400000000000000" pitchFamily="2" charset="0"/>
              </a:endParaRPr>
            </a:p>
          </p:txBody>
        </p:sp>
        <p:sp>
          <p:nvSpPr>
            <p:cNvPr id="20" name="TextBox 104"/>
            <p:cNvSpPr txBox="1"/>
            <p:nvPr/>
          </p:nvSpPr>
          <p:spPr>
            <a:xfrm>
              <a:off x="5332691" y="4379648"/>
              <a:ext cx="3370503" cy="646331"/>
            </a:xfrm>
            <a:prstGeom prst="rect">
              <a:avLst/>
            </a:prstGeom>
            <a:noFill/>
          </p:spPr>
          <p:txBody>
            <a:bodyPr wrap="square" rtlCol="0">
              <a:spAutoFit/>
            </a:bodyPr>
            <a:lstStyle/>
            <a:p>
              <a:pPr algn="ctr"/>
              <a:r>
                <a:rPr lang="nl-NL" i="1" smtClean="0">
                  <a:latin typeface="FlandersArtSans-Light" panose="00000400000000000000" pitchFamily="2" charset="0"/>
                </a:rPr>
                <a:t>Often developed by fishers or in science-industry partnerships</a:t>
              </a:r>
              <a:endParaRPr lang="nl-NL" i="1" dirty="0">
                <a:latin typeface="FlandersArtSans-Light" panose="00000400000000000000" pitchFamily="2" charset="0"/>
              </a:endParaRPr>
            </a:p>
          </p:txBody>
        </p:sp>
      </p:grpSp>
      <p:sp>
        <p:nvSpPr>
          <p:cNvPr id="5" name="Ovaal 4"/>
          <p:cNvSpPr/>
          <p:nvPr/>
        </p:nvSpPr>
        <p:spPr>
          <a:xfrm>
            <a:off x="2231060" y="2174175"/>
            <a:ext cx="2278868" cy="20644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0551"/>
            <a:r>
              <a:rPr lang="nl-NL">
                <a:solidFill>
                  <a:schemeClr val="tx1"/>
                </a:solidFill>
                <a:latin typeface="FlandersArtSans-Light" panose="00000400000000000000" pitchFamily="2" charset="0"/>
              </a:rPr>
              <a:t>↗ </a:t>
            </a:r>
            <a:r>
              <a:rPr lang="nl-NL" smtClean="0">
                <a:solidFill>
                  <a:schemeClr val="tx1"/>
                </a:solidFill>
                <a:latin typeface="FlandersArtSans-Light" panose="00000400000000000000" pitchFamily="2" charset="0"/>
              </a:rPr>
              <a:t>Selectivity</a:t>
            </a:r>
          </a:p>
          <a:p>
            <a:pPr algn="ctr" defTabSz="3680551"/>
            <a:r>
              <a:rPr lang="nl-NL">
                <a:solidFill>
                  <a:schemeClr val="tx1"/>
                </a:solidFill>
                <a:latin typeface="FlandersArtSans-Light" panose="00000400000000000000" pitchFamily="2" charset="0"/>
              </a:rPr>
              <a:t>↘ Fuel consumption and bottom impact</a:t>
            </a:r>
            <a:endParaRPr lang="nl-BE">
              <a:solidFill>
                <a:schemeClr val="tx1"/>
              </a:solidFill>
              <a:latin typeface="FlandersArtSans-Light" panose="00000400000000000000" pitchFamily="2" charset="0"/>
            </a:endParaRPr>
          </a:p>
          <a:p>
            <a:pPr algn="ctr" defTabSz="3680551"/>
            <a:endParaRPr lang="nl-NL" dirty="0">
              <a:solidFill>
                <a:schemeClr val="tx1"/>
              </a:solidFill>
              <a:latin typeface="FlandersArtSans-Light" panose="00000400000000000000" pitchFamily="2" charset="0"/>
            </a:endParaRPr>
          </a:p>
        </p:txBody>
      </p:sp>
      <p:sp>
        <p:nvSpPr>
          <p:cNvPr id="21" name="TextBox 104"/>
          <p:cNvSpPr txBox="1"/>
          <p:nvPr/>
        </p:nvSpPr>
        <p:spPr>
          <a:xfrm>
            <a:off x="816315" y="5886499"/>
            <a:ext cx="7966750" cy="430887"/>
          </a:xfrm>
          <a:prstGeom prst="rect">
            <a:avLst/>
          </a:prstGeom>
          <a:solidFill>
            <a:schemeClr val="tx2"/>
          </a:solidFill>
        </p:spPr>
        <p:txBody>
          <a:bodyPr wrap="square" rtlCol="0">
            <a:spAutoFit/>
          </a:bodyPr>
          <a:lstStyle/>
          <a:p>
            <a:pPr algn="ctr"/>
            <a:r>
              <a:rPr lang="nl-NL" sz="2200" smtClean="0">
                <a:solidFill>
                  <a:schemeClr val="bg1"/>
                </a:solidFill>
                <a:latin typeface="FlandersArtSans-Medium" panose="00000600000000000000" pitchFamily="2" charset="0"/>
              </a:rPr>
              <a:t>Demonstrate best practices!</a:t>
            </a:r>
            <a:endParaRPr lang="nl-NL" i="1" dirty="0">
              <a:solidFill>
                <a:schemeClr val="bg1"/>
              </a:solidFill>
              <a:latin typeface="FlandersArtSans-Light" panose="00000400000000000000" pitchFamily="2" charset="0"/>
            </a:endParaRPr>
          </a:p>
        </p:txBody>
      </p:sp>
    </p:spTree>
    <p:extLst>
      <p:ext uri="{BB962C8B-B14F-4D97-AF65-F5344CB8AC3E}">
        <p14:creationId xmlns:p14="http://schemas.microsoft.com/office/powerpoint/2010/main" val="2790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z="4200" smtClean="0">
                <a:solidFill>
                  <a:schemeClr val="tx2"/>
                </a:solidFill>
                <a:latin typeface="FlandersArtSans-Medium" panose="00000600000000000000" pitchFamily="2" charset="0"/>
                <a:cs typeface="Arial Rounded MT Bold"/>
              </a:rPr>
              <a:t>A change in attitude…</a:t>
            </a:r>
            <a:endParaRPr lang="en-US" sz="4200">
              <a:solidFill>
                <a:schemeClr val="tx2"/>
              </a:solidFill>
              <a:latin typeface="FlandersArtSans-Medium" panose="00000600000000000000" pitchFamily="2" charset="0"/>
              <a:cs typeface="Arial Rounded MT Bold"/>
            </a:endParaRPr>
          </a:p>
        </p:txBody>
      </p:sp>
      <p:cxnSp>
        <p:nvCxnSpPr>
          <p:cNvPr id="6" name="Rechte verbindingslijn 5"/>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04"/>
          <p:cNvSpPr txBox="1"/>
          <p:nvPr/>
        </p:nvSpPr>
        <p:spPr>
          <a:xfrm>
            <a:off x="402220" y="925978"/>
            <a:ext cx="86868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indent="-342900">
              <a:buFont typeface="Arial" panose="020B0604020202020204" pitchFamily="34" charset="0"/>
              <a:buChar char="•"/>
            </a:pPr>
            <a:endParaRPr lang="nl-NL" sz="2800" smtClean="0">
              <a:solidFill>
                <a:schemeClr val="tx2"/>
              </a:solidFill>
              <a:latin typeface="FlandersArtSans-Light" panose="00000400000000000000" pitchFamily="2" charset="0"/>
            </a:endParaRPr>
          </a:p>
        </p:txBody>
      </p:sp>
      <p:pic>
        <p:nvPicPr>
          <p:cNvPr id="13" name="Picture 2" descr="http://pers.vlam.be/public/uploads/pers/files/ondertekeningconvenan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338" y="1993765"/>
            <a:ext cx="6651622" cy="443441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4" name="Rechthoek 13"/>
          <p:cNvSpPr/>
          <p:nvPr/>
        </p:nvSpPr>
        <p:spPr>
          <a:xfrm>
            <a:off x="1410338" y="925978"/>
            <a:ext cx="6651622" cy="923330"/>
          </a:xfrm>
          <a:prstGeom prst="rect">
            <a:avLst/>
          </a:prstGeom>
          <a:solidFill>
            <a:schemeClr val="tx2"/>
          </a:solidFill>
        </p:spPr>
        <p:txBody>
          <a:bodyPr wrap="square">
            <a:spAutoFit/>
          </a:bodyPr>
          <a:lstStyle/>
          <a:p>
            <a:pPr algn="ctr"/>
            <a:r>
              <a:rPr lang="nl-BE" smtClean="0">
                <a:solidFill>
                  <a:schemeClr val="bg1"/>
                </a:solidFill>
                <a:latin typeface="FlandersArtSans-Medium" panose="00000600000000000000" pitchFamily="2" charset="0"/>
                <a:ea typeface="Calibri" panose="020F0502020204030204" pitchFamily="34" charset="0"/>
                <a:cs typeface="Times New Roman" panose="02020603050405020304" pitchFamily="18" charset="0"/>
              </a:rPr>
              <a:t>30 August 2011</a:t>
            </a:r>
          </a:p>
          <a:p>
            <a:pPr algn="ctr"/>
            <a:r>
              <a:rPr lang="nl-BE" smtClean="0">
                <a:solidFill>
                  <a:schemeClr val="bg1"/>
                </a:solidFill>
                <a:latin typeface="FlandersArtSans-Light" panose="00000400000000000000" pitchFamily="2" charset="0"/>
              </a:rPr>
              <a:t>The </a:t>
            </a:r>
            <a:r>
              <a:rPr lang="en-US" smtClean="0">
                <a:solidFill>
                  <a:schemeClr val="bg1"/>
                </a:solidFill>
                <a:latin typeface="FlandersArtSans-Light" panose="00000400000000000000" pitchFamily="2" charset="0"/>
              </a:rPr>
              <a:t>covenant </a:t>
            </a:r>
            <a:r>
              <a:rPr lang="en-US">
                <a:solidFill>
                  <a:schemeClr val="bg1"/>
                </a:solidFill>
                <a:latin typeface="FlandersArtSans-Light" panose="00000400000000000000" pitchFamily="2" charset="0"/>
              </a:rPr>
              <a:t>for the promotion of a sustainable Belgian fishing</a:t>
            </a:r>
          </a:p>
          <a:p>
            <a:pPr algn="ctr"/>
            <a:r>
              <a:rPr lang="en-US">
                <a:solidFill>
                  <a:schemeClr val="bg1"/>
                </a:solidFill>
                <a:latin typeface="FlandersArtSans-Light" panose="00000400000000000000" pitchFamily="2" charset="0"/>
              </a:rPr>
              <a:t>sector </a:t>
            </a:r>
            <a:r>
              <a:rPr lang="en-US" smtClean="0">
                <a:solidFill>
                  <a:schemeClr val="bg1"/>
                </a:solidFill>
                <a:latin typeface="FlandersArtSans-Light" panose="00000400000000000000" pitchFamily="2" charset="0"/>
              </a:rPr>
              <a:t>is signed</a:t>
            </a:r>
            <a:endParaRPr lang="nl-BE">
              <a:solidFill>
                <a:schemeClr val="bg1"/>
              </a:solidFill>
              <a:latin typeface="FlandersArtSans-Light" panose="000004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7609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7200" y="3"/>
            <a:ext cx="8686800" cy="925975"/>
          </a:xfrm>
          <a:prstGeom prst="rect">
            <a:avLst/>
          </a:prstGeom>
          <a:noFill/>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r>
              <a:rPr lang="en-US" sz="4200" smtClean="0">
                <a:solidFill>
                  <a:schemeClr val="tx2"/>
                </a:solidFill>
                <a:latin typeface="FlandersArtSans-Medium" panose="00000600000000000000" pitchFamily="2" charset="0"/>
                <a:cs typeface="Arial Rounded MT Bold"/>
              </a:rPr>
              <a:t>Two new projects</a:t>
            </a:r>
            <a:endParaRPr lang="en-US" sz="4200">
              <a:solidFill>
                <a:schemeClr val="tx2"/>
              </a:solidFill>
              <a:latin typeface="FlandersArtSans-Medium" panose="00000600000000000000" pitchFamily="2" charset="0"/>
              <a:cs typeface="Arial Rounded MT Bold"/>
            </a:endParaRPr>
          </a:p>
        </p:txBody>
      </p:sp>
      <p:cxnSp>
        <p:nvCxnSpPr>
          <p:cNvPr id="6" name="Rechte verbindingslijn 5"/>
          <p:cNvCxnSpPr/>
          <p:nvPr/>
        </p:nvCxnSpPr>
        <p:spPr>
          <a:xfrm>
            <a:off x="555585" y="763932"/>
            <a:ext cx="83800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5" name="Afbeelding 24"/>
          <p:cNvPicPr>
            <a:picLocks noChangeAspect="1"/>
          </p:cNvPicPr>
          <p:nvPr/>
        </p:nvPicPr>
        <p:blipFill>
          <a:blip r:embed="rId3"/>
          <a:stretch>
            <a:fillRect/>
          </a:stretch>
        </p:blipFill>
        <p:spPr>
          <a:xfrm>
            <a:off x="1514933" y="2140794"/>
            <a:ext cx="2153679" cy="2966062"/>
          </a:xfrm>
          <a:prstGeom prst="rect">
            <a:avLst/>
          </a:prstGeom>
          <a:ln>
            <a:solidFill>
              <a:srgbClr val="15465B"/>
            </a:solidFill>
          </a:ln>
        </p:spPr>
      </p:pic>
      <p:sp>
        <p:nvSpPr>
          <p:cNvPr id="26" name="Rechthoek 25"/>
          <p:cNvSpPr/>
          <p:nvPr/>
        </p:nvSpPr>
        <p:spPr>
          <a:xfrm>
            <a:off x="651702" y="5225651"/>
            <a:ext cx="4533758" cy="323165"/>
          </a:xfrm>
          <a:prstGeom prst="rect">
            <a:avLst/>
          </a:prstGeom>
        </p:spPr>
        <p:txBody>
          <a:bodyPr wrap="square">
            <a:spAutoFit/>
          </a:bodyPr>
          <a:lstStyle/>
          <a:p>
            <a:pPr algn="ctr"/>
            <a:r>
              <a:rPr lang="nl-BE" sz="1500" smtClean="0">
                <a:solidFill>
                  <a:schemeClr val="tx2"/>
                </a:solidFill>
                <a:latin typeface="FlandersArtSans-Regular" panose="00000500000000000000" pitchFamily="2" charset="0"/>
                <a:cs typeface="Times New Roman" panose="02020603050405020304" pitchFamily="18" charset="0"/>
              </a:rPr>
              <a:t>Goals and actions for a sustainable fishery by 2020</a:t>
            </a:r>
          </a:p>
        </p:txBody>
      </p:sp>
      <p:pic>
        <p:nvPicPr>
          <p:cNvPr id="27" name="Picture 2"/>
          <p:cNvPicPr>
            <a:picLocks noChangeAspect="1"/>
          </p:cNvPicPr>
          <p:nvPr/>
        </p:nvPicPr>
        <p:blipFill rotWithShape="1">
          <a:blip r:embed="rId4"/>
          <a:srcRect t="11290"/>
          <a:stretch/>
        </p:blipFill>
        <p:spPr>
          <a:xfrm>
            <a:off x="4463228" y="2610765"/>
            <a:ext cx="4008090" cy="2366121"/>
          </a:xfrm>
          <a:prstGeom prst="rect">
            <a:avLst/>
          </a:prstGeom>
        </p:spPr>
      </p:pic>
      <p:sp>
        <p:nvSpPr>
          <p:cNvPr id="28" name="Rechthoek 27"/>
          <p:cNvSpPr/>
          <p:nvPr/>
        </p:nvSpPr>
        <p:spPr>
          <a:xfrm>
            <a:off x="5037184" y="5132468"/>
            <a:ext cx="3515157" cy="553998"/>
          </a:xfrm>
          <a:prstGeom prst="rect">
            <a:avLst/>
          </a:prstGeom>
        </p:spPr>
        <p:txBody>
          <a:bodyPr wrap="square">
            <a:spAutoFit/>
          </a:bodyPr>
          <a:lstStyle/>
          <a:p>
            <a:pPr algn="ctr"/>
            <a:r>
              <a:rPr lang="nl-BE" sz="1500" smtClean="0">
                <a:solidFill>
                  <a:schemeClr val="tx2"/>
                </a:solidFill>
                <a:latin typeface="FlandersArtSans-Regular" panose="00000500000000000000" pitchFamily="2" charset="0"/>
                <a:cs typeface="Times New Roman" panose="02020603050405020304" pitchFamily="18" charset="0"/>
              </a:rPr>
              <a:t>Indicator-based sustainability assessment tool</a:t>
            </a:r>
            <a:endParaRPr lang="nl-BE" sz="1500">
              <a:solidFill>
                <a:schemeClr val="tx2"/>
              </a:solidFill>
              <a:latin typeface="FlandersArtSans-Regular" panose="00000500000000000000" pitchFamily="2" charset="0"/>
            </a:endParaRPr>
          </a:p>
        </p:txBody>
      </p:sp>
      <p:sp>
        <p:nvSpPr>
          <p:cNvPr id="29" name="PIJL-RECHTS 28"/>
          <p:cNvSpPr/>
          <p:nvPr/>
        </p:nvSpPr>
        <p:spPr>
          <a:xfrm>
            <a:off x="4046798" y="3496109"/>
            <a:ext cx="509286" cy="31251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PIJL-RECHTS 29"/>
          <p:cNvSpPr/>
          <p:nvPr/>
        </p:nvSpPr>
        <p:spPr>
          <a:xfrm rot="10800000">
            <a:off x="4046798" y="3890772"/>
            <a:ext cx="509286" cy="31251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Rechthoek 30"/>
          <p:cNvSpPr/>
          <p:nvPr/>
        </p:nvSpPr>
        <p:spPr>
          <a:xfrm>
            <a:off x="1514933" y="1527862"/>
            <a:ext cx="2153679" cy="369332"/>
          </a:xfrm>
          <a:prstGeom prst="rect">
            <a:avLst/>
          </a:prstGeom>
          <a:solidFill>
            <a:schemeClr val="tx2"/>
          </a:solidFill>
        </p:spPr>
        <p:txBody>
          <a:bodyPr wrap="square">
            <a:spAutoFit/>
          </a:bodyPr>
          <a:lstStyle/>
          <a:p>
            <a:pPr algn="ctr"/>
            <a:r>
              <a:rPr lang="nl-BE" smtClean="0">
                <a:solidFill>
                  <a:schemeClr val="bg1"/>
                </a:solidFill>
                <a:latin typeface="FlandersArtSans-Medium" panose="00000600000000000000" pitchFamily="2" charset="0"/>
                <a:ea typeface="Calibri" panose="020F0502020204030204" pitchFamily="34" charset="0"/>
                <a:cs typeface="Times New Roman" panose="02020603050405020304" pitchFamily="18" charset="0"/>
              </a:rPr>
              <a:t>Vistraject</a:t>
            </a:r>
            <a:endParaRPr lang="nl-BE">
              <a:solidFill>
                <a:schemeClr val="bg1"/>
              </a:solidFill>
              <a:latin typeface="FlandersArtSans-Light" panose="00000400000000000000" pitchFamily="2" charset="0"/>
              <a:ea typeface="Calibri" panose="020F0502020204030204" pitchFamily="34" charset="0"/>
              <a:cs typeface="Times New Roman" panose="02020603050405020304" pitchFamily="18" charset="0"/>
            </a:endParaRPr>
          </a:p>
        </p:txBody>
      </p:sp>
      <p:sp>
        <p:nvSpPr>
          <p:cNvPr id="32" name="Rechthoek 31"/>
          <p:cNvSpPr/>
          <p:nvPr/>
        </p:nvSpPr>
        <p:spPr>
          <a:xfrm>
            <a:off x="5390433" y="1550483"/>
            <a:ext cx="2153679" cy="369332"/>
          </a:xfrm>
          <a:prstGeom prst="rect">
            <a:avLst/>
          </a:prstGeom>
          <a:solidFill>
            <a:schemeClr val="tx2"/>
          </a:solidFill>
        </p:spPr>
        <p:txBody>
          <a:bodyPr wrap="square">
            <a:spAutoFit/>
          </a:bodyPr>
          <a:lstStyle/>
          <a:p>
            <a:pPr algn="ctr"/>
            <a:r>
              <a:rPr lang="nl-BE" smtClean="0">
                <a:solidFill>
                  <a:schemeClr val="bg1"/>
                </a:solidFill>
                <a:latin typeface="FlandersArtSans-Medium" panose="00000600000000000000" pitchFamily="2" charset="0"/>
                <a:ea typeface="Calibri" panose="020F0502020204030204" pitchFamily="34" charset="0"/>
                <a:cs typeface="Times New Roman" panose="02020603050405020304" pitchFamily="18" charset="0"/>
              </a:rPr>
              <a:t>VALDUVIS</a:t>
            </a:r>
            <a:endParaRPr lang="nl-BE">
              <a:solidFill>
                <a:schemeClr val="bg1"/>
              </a:solidFill>
              <a:latin typeface="FlandersArtSans-Light" panose="000004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12328</TotalTime>
  <Words>1379</Words>
  <Application>Microsoft Office PowerPoint</Application>
  <PresentationFormat>Diavoorstelling (4:3)</PresentationFormat>
  <Paragraphs>306</Paragraphs>
  <Slides>26</Slides>
  <Notes>23</Notes>
  <HiddenSlides>1</HiddenSlides>
  <MMClips>0</MMClips>
  <ScaleCrop>false</ScaleCrop>
  <HeadingPairs>
    <vt:vector size="6" baseType="variant">
      <vt:variant>
        <vt:lpstr>Gebruikte lettertypen</vt:lpstr>
      </vt:variant>
      <vt:variant>
        <vt:i4>14</vt:i4>
      </vt:variant>
      <vt:variant>
        <vt:lpstr>Thema</vt:lpstr>
      </vt:variant>
      <vt:variant>
        <vt:i4>1</vt:i4>
      </vt:variant>
      <vt:variant>
        <vt:lpstr>Diatitels</vt:lpstr>
      </vt:variant>
      <vt:variant>
        <vt:i4>26</vt:i4>
      </vt:variant>
    </vt:vector>
  </HeadingPairs>
  <TitlesOfParts>
    <vt:vector size="41" baseType="lpstr">
      <vt:lpstr>Wingdings</vt:lpstr>
      <vt:lpstr>FlandersArtSans-Medium</vt:lpstr>
      <vt:lpstr>Gill Sans</vt:lpstr>
      <vt:lpstr>Arial Unicode MS</vt:lpstr>
      <vt:lpstr>Times-Roman</vt:lpstr>
      <vt:lpstr>Calibri Light</vt:lpstr>
      <vt:lpstr>FlandersArtSans-Regular</vt:lpstr>
      <vt:lpstr>Arial Rounded MT Bold</vt:lpstr>
      <vt:lpstr>Calibri</vt:lpstr>
      <vt:lpstr>Times New Roman</vt:lpstr>
      <vt:lpstr>FlandersArtSans-Bold</vt:lpstr>
      <vt:lpstr>Arial</vt:lpstr>
      <vt:lpstr>Tahoma</vt:lpstr>
      <vt:lpstr>FlandersArtSans-Light</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Stakeholder participation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Arne Kinds</dc:creator>
  <cp:lastModifiedBy>Arne Kinds</cp:lastModifiedBy>
  <cp:revision>580</cp:revision>
  <dcterms:created xsi:type="dcterms:W3CDTF">2016-04-14T12:51:59Z</dcterms:created>
  <dcterms:modified xsi:type="dcterms:W3CDTF">2016-09-13T06:25:35Z</dcterms:modified>
</cp:coreProperties>
</file>