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CA" dirty="0"/>
              <a:t>We will update our perspective and report to the Board by end of September; comments on 2017</a:t>
            </a:r>
            <a:r>
              <a:rPr lang="en-CA" baseline="0" dirty="0"/>
              <a:t> </a:t>
            </a:r>
            <a:r>
              <a:rPr lang="en-CA" baseline="0" dirty="0" err="1"/>
              <a:t>workplan</a:t>
            </a:r>
            <a:r>
              <a:rPr lang="en-CA" baseline="0" dirty="0"/>
              <a:t> by November</a:t>
            </a: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 dirty="0"/>
              <a:t> It</a:t>
            </a:r>
            <a:r>
              <a:rPr lang="en-CA" baseline="0" dirty="0"/>
              <a:t> is a great example of Science and industry collaboration model</a:t>
            </a:r>
            <a:endParaRPr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CA" dirty="0" err="1"/>
              <a:t>Sindre</a:t>
            </a:r>
            <a:r>
              <a:rPr lang="en-CA" dirty="0"/>
              <a:t> </a:t>
            </a:r>
            <a:r>
              <a:rPr lang="en-CA" dirty="0" err="1"/>
              <a:t>Vatnehol</a:t>
            </a:r>
            <a:endParaRPr dirty="0"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456266" y="370027"/>
            <a:ext cx="9144000" cy="2387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CA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ISAC Perspectives on CRISP: Now &amp; Post-2019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456266" y="4838169"/>
            <a:ext cx="9144000" cy="16557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 Walsh, DFO Canada, Petri Suuronen, FAO Rome and Sveinn  Margeirsson, MATIS Iceland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266" y="2995366"/>
            <a:ext cx="9144000" cy="16050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630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CA" sz="3000" dirty="0"/>
              <a:t>CRISP is still hard to find in the Google World - google “CRISP PROJECT NORWAY” and you find a link to the </a:t>
            </a:r>
            <a:r>
              <a:rPr lang="en-CA" sz="3000" dirty="0" err="1"/>
              <a:t>Nofima</a:t>
            </a:r>
            <a:r>
              <a:rPr lang="en-CA" sz="3000" dirty="0"/>
              <a:t> website and CRISP Bread. There is an IMR.no/CRISP and a link to Crisp.imr.no - still several pages with Norwegian only and some trouble with new site. </a:t>
            </a:r>
            <a:r>
              <a:rPr lang="en-CA" sz="3000" dirty="0">
                <a:solidFill>
                  <a:srgbClr val="FF0000"/>
                </a:solidFill>
              </a:rPr>
              <a:t>Need Consolidation of IMR into one site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</a:pPr>
            <a:endParaRPr lang="en-CA" sz="3000" dirty="0">
              <a:solidFill>
                <a:srgbClr val="000000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CA" sz="3000" dirty="0">
                <a:solidFill>
                  <a:srgbClr val="000000"/>
                </a:solidFill>
              </a:rPr>
              <a:t>On main site there should be a link to each partner and sponsor and likewise a link to the main site on partners website.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endParaRPr lang="en-CA" sz="3000" dirty="0"/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CA" sz="3000" dirty="0"/>
              <a:t>Noticeable lack of presence also on social media, for example twitter 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C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we now see CRISP -</a:t>
            </a:r>
            <a:r>
              <a:rPr lang="en-CA">
                <a:solidFill>
                  <a:srgbClr val="FF0000"/>
                </a:solidFill>
              </a:rPr>
              <a:t> COMMUNICATION</a:t>
            </a:r>
            <a:r>
              <a:rPr lang="en-CA" sz="1800">
                <a:solidFill>
                  <a:srgbClr val="FF0000"/>
                </a:solidFill>
              </a:rPr>
              <a:t> (cont’d)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20367" y="0"/>
            <a:ext cx="10515600" cy="13257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CA">
                <a:solidFill>
                  <a:srgbClr val="FF0000"/>
                </a:solidFill>
              </a:rPr>
              <a:t>Life after 2019?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7" y="1641623"/>
            <a:ext cx="6454801" cy="4696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3" y="4233333"/>
            <a:ext cx="3499557" cy="2624667"/>
          </a:xfrm>
          <a:prstGeom prst="rect">
            <a:avLst/>
          </a:prstGeom>
        </p:spPr>
      </p:pic>
      <p:pic>
        <p:nvPicPr>
          <p:cNvPr id="6" name="Picture 24" descr="http://blog.oregonlive.com/environment_impact/2008/04/boa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417" y="1508899"/>
            <a:ext cx="3762583" cy="248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33565"/>
            <a:ext cx="9821333" cy="66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C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2019:</a:t>
            </a:r>
            <a:r>
              <a:rPr lang="en-CA" sz="4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to Prepare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6797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3600" dirty="0"/>
              <a:t>T</a:t>
            </a:r>
            <a:r>
              <a:rPr lang="en-CA" sz="3600" b="0" i="0" u="none" strike="noStrike" cap="none" dirty="0">
                <a:solidFill>
                  <a:schemeClr val="dk1"/>
                </a:solidFill>
                <a:sym typeface="Calibri"/>
              </a:rPr>
              <a:t>he focus </a:t>
            </a:r>
            <a:r>
              <a:rPr lang="en-CA" sz="3600" dirty="0"/>
              <a:t>should be to finish on what can be done in the next 2 years  as certain finished technologies and software  could be desirable and attractive for use in new project proposals for post 2019.</a:t>
            </a: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CA" sz="3600" dirty="0"/>
          </a:p>
          <a:p>
            <a:pPr lvl="0" rtl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3600" dirty="0"/>
              <a:t>As 2019 is approached,  CRISP will need to get many of its scientific papers finished and submitted for  publication, especially any that  are  co-authored with international collaborators  to increase its international profile. </a:t>
            </a:r>
          </a:p>
          <a:p>
            <a:pPr marL="0" lvl="0" indent="0" rtl="0">
              <a:lnSpc>
                <a:spcPct val="70000"/>
              </a:lnSpc>
              <a:spcBef>
                <a:spcPts val="0"/>
              </a:spcBef>
              <a:buNone/>
            </a:pPr>
            <a:endParaRPr sz="3000" dirty="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None/>
            </a:pPr>
            <a:endParaRPr sz="2380"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None/>
            </a:pPr>
            <a:endParaRPr sz="238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None/>
            </a:pPr>
            <a:endParaRPr sz="238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99166"/>
              <a:buFont typeface="Arial"/>
              <a:buNone/>
            </a:pPr>
            <a:endParaRPr sz="238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C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2019:</a:t>
            </a:r>
            <a:r>
              <a:rPr lang="en-CA" sz="4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to Prepare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838200" y="1297100"/>
            <a:ext cx="10515600" cy="520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5527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Begin now </a:t>
            </a:r>
            <a:r>
              <a:rPr lang="en-CA" sz="3200" dirty="0"/>
              <a:t>to form</a:t>
            </a: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 new </a:t>
            </a:r>
            <a:r>
              <a:rPr lang="en-CA" sz="3200" dirty="0"/>
              <a:t>collaborative </a:t>
            </a: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partnerships  with </a:t>
            </a:r>
            <a:r>
              <a:rPr lang="en-CA" sz="3200" dirty="0"/>
              <a:t>some</a:t>
            </a: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 leading </a:t>
            </a:r>
            <a:r>
              <a:rPr lang="en-CA" sz="3200" dirty="0"/>
              <a:t>world </a:t>
            </a: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institutes involved in technology development in both sustainable fishing and processing</a:t>
            </a:r>
            <a:r>
              <a:rPr lang="en-CA" sz="3200" dirty="0"/>
              <a:t>; </a:t>
            </a: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Centre funds </a:t>
            </a:r>
            <a:r>
              <a:rPr lang="en-CA" sz="3200" dirty="0"/>
              <a:t>should </a:t>
            </a: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be </a:t>
            </a:r>
            <a:r>
              <a:rPr lang="en-CA" sz="3200" dirty="0"/>
              <a:t>used in this preparation; for example other upcoming projects similar to EU-Horizon 2020 ( like MINOUW).</a:t>
            </a: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228600" marR="0" lvl="0" indent="-25527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3200" dirty="0"/>
              <a:t>Promote CRISP’s  technology  and methodology for  improving ecosystem studies, stock estimation and integrated ecosystem assessment  and management-both nationally and internationally, for example using Deep Vision for demersal survey trawls and EK80 wideband echo sounder and SN90 fisheries sonars for pelagic schools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333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None/>
            </a:pPr>
            <a:endParaRPr sz="238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99166"/>
              <a:buFont typeface="Arial"/>
              <a:buNone/>
            </a:pPr>
            <a:endParaRPr sz="238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580783" y="1756816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3600" dirty="0"/>
              <a:t>Develop wider application of innovations in harvesting and processing for other world fisheries including those in developed and developing countries, i.e. small and mid-sized scale fisheries.</a:t>
            </a:r>
          </a:p>
          <a:p>
            <a:pPr lvl="0" rtl="0">
              <a:spcBef>
                <a:spcPts val="0"/>
              </a:spcBef>
              <a:buNone/>
            </a:pPr>
            <a:endParaRPr sz="3600" dirty="0"/>
          </a:p>
          <a:p>
            <a:pPr marL="2286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3600" dirty="0"/>
              <a:t>How is anyone going to afford the technology except for rich clients in “developed” countries? Consider reverse/disruptive innovation.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162" name="Shape 162"/>
          <p:cNvSpPr txBox="1"/>
          <p:nvPr/>
        </p:nvSpPr>
        <p:spPr>
          <a:xfrm>
            <a:off x="838200" y="360950"/>
            <a:ext cx="10957200" cy="10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CA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2019:</a:t>
            </a:r>
            <a:r>
              <a:rPr lang="en-CA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to Prepare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65450" y="1418150"/>
            <a:ext cx="10515600" cy="4970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0" indent="-50800" rtl="0">
              <a:spcBef>
                <a:spcPts val="0"/>
              </a:spcBef>
              <a:buChar char="•"/>
            </a:pPr>
            <a:r>
              <a:rPr lang="en-CA" sz="3200" dirty="0"/>
              <a:t>Communicate clearly the impact on industrial participants – Make a difference, not just publications and relate to food security worldwide, as well as </a:t>
            </a:r>
            <a:r>
              <a:rPr lang="en-CA" sz="3200" b="1" dirty="0">
                <a:solidFill>
                  <a:srgbClr val="FF0000"/>
                </a:solidFill>
              </a:rPr>
              <a:t>35% waste </a:t>
            </a:r>
            <a:r>
              <a:rPr lang="en-CA" sz="3200" dirty="0"/>
              <a:t>in the value chain of seafood (FAO)</a:t>
            </a:r>
          </a:p>
          <a:p>
            <a:pPr lvl="0" rtl="0">
              <a:spcBef>
                <a:spcPts val="0"/>
              </a:spcBef>
              <a:buNone/>
            </a:pPr>
            <a:endParaRPr sz="3200" dirty="0"/>
          </a:p>
          <a:p>
            <a:pPr lvl="0" rtl="0">
              <a:spcBef>
                <a:spcPts val="0"/>
              </a:spcBef>
              <a:buNone/>
            </a:pPr>
            <a:endParaRPr sz="3200" dirty="0"/>
          </a:p>
          <a:p>
            <a:pPr lvl="0" rtl="0">
              <a:spcBef>
                <a:spcPts val="0"/>
              </a:spcBef>
              <a:buNone/>
            </a:pPr>
            <a:r>
              <a:rPr lang="en-CA" sz="3200" dirty="0"/>
              <a:t>•Strategy regarding Norwegian vs international collaboration. </a:t>
            </a:r>
            <a:r>
              <a:rPr lang="en-CA" sz="3200" b="1" u="sng" dirty="0">
                <a:solidFill>
                  <a:srgbClr val="FF0000"/>
                </a:solidFill>
              </a:rPr>
              <a:t>FP9 begins in 2021</a:t>
            </a:r>
            <a:r>
              <a:rPr lang="en-CA" sz="3200" dirty="0"/>
              <a:t>, strategy for 2021-2024 being developed now by EU commission.  How may “blue” funding be optimised and whom are the international allies?</a:t>
            </a:r>
          </a:p>
          <a:p>
            <a:pPr marL="0" lvl="0" indent="0" rtl="0">
              <a:lnSpc>
                <a:spcPct val="70000"/>
              </a:lnSpc>
              <a:spcBef>
                <a:spcPts val="0"/>
              </a:spcBef>
              <a:buNone/>
            </a:pPr>
            <a:endParaRPr sz="3000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Shape 168"/>
          <p:cNvSpPr txBox="1"/>
          <p:nvPr/>
        </p:nvSpPr>
        <p:spPr>
          <a:xfrm>
            <a:off x="838200" y="360950"/>
            <a:ext cx="10957200" cy="10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CA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2019:</a:t>
            </a:r>
            <a:r>
              <a:rPr lang="en-CA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to Prepare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" y="0"/>
            <a:ext cx="121392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7177" y="781638"/>
            <a:ext cx="3622423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rgbClr val="FF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0973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38200" y="352225"/>
            <a:ext cx="10515600" cy="13257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CA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73750" y="21608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Arial"/>
              <a:buChar char="•"/>
            </a:pPr>
            <a:r>
              <a:rPr lang="en-CA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ISAC Terms of Reference</a:t>
            </a:r>
          </a:p>
          <a:p>
            <a:pPr marL="22860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present perspective of CRISP</a:t>
            </a:r>
          </a:p>
          <a:p>
            <a:pPr marL="228600" marR="0" lvl="0" indent="-279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perspective for the future: post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3860800"/>
            <a:ext cx="33274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90418" y="106507"/>
            <a:ext cx="10515599" cy="10480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CA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ISAC</a:t>
            </a:r>
            <a:r>
              <a:rPr lang="en-CA" dirty="0"/>
              <a:t>’s </a:t>
            </a:r>
            <a:r>
              <a:rPr lang="en-CA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mandate: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838200" y="1740900"/>
            <a:ext cx="10515600" cy="47535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1653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CA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non-binding strategic advice to CRISP Board of Directors to ensure scientific quality of the research and to improve CRISP’s national and international visibility and reputation.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90418" y="106507"/>
            <a:ext cx="10515600" cy="104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C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ISAC</a:t>
            </a:r>
            <a:r>
              <a:rPr lang="en-CA"/>
              <a:t>’s </a:t>
            </a:r>
            <a:r>
              <a:rPr lang="en-C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mandate </a:t>
            </a:r>
            <a:r>
              <a:rPr lang="en-CA"/>
              <a:t>(cont’d)</a:t>
            </a:r>
            <a:r>
              <a:rPr lang="en-C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01250" y="1154550"/>
            <a:ext cx="10515600" cy="51171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In particular </a:t>
            </a:r>
            <a:r>
              <a:rPr lang="en-CA" sz="3200" dirty="0"/>
              <a:t>we are </a:t>
            </a: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concerned with:</a:t>
            </a:r>
          </a:p>
          <a:p>
            <a:pPr marL="514350" lvl="0" indent="48260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CA" sz="3200" dirty="0"/>
              <a:t>   </a:t>
            </a: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The quality of research and its relevance for commercial operations;</a:t>
            </a:r>
          </a:p>
          <a:p>
            <a:pPr marL="514350" marR="0" lvl="0" indent="469264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The level of collaboration across partners and the degree to which synergies are being leveraged;</a:t>
            </a:r>
          </a:p>
          <a:p>
            <a:pPr marL="514350" marR="0" lvl="0" indent="469264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The appropriateness of methods and approaches that are employed in the different WPs;</a:t>
            </a:r>
          </a:p>
          <a:p>
            <a:pPr marL="514350" marR="0" lvl="0" indent="469264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The effectiveness of the organization and management structure; and</a:t>
            </a:r>
          </a:p>
          <a:p>
            <a:pPr marL="514350" marR="0" lvl="0" indent="475614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96000"/>
              <a:buFont typeface="Calibri"/>
              <a:buAutoNum type="arabicPeriod"/>
            </a:pP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The degree to which the Center is able to foster new ideas and to </a:t>
            </a:r>
            <a:r>
              <a:rPr lang="en-CA" sz="3200" dirty="0"/>
              <a:t>fuel innovation.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C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we now see CRISP -</a:t>
            </a:r>
            <a:r>
              <a:rPr lang="en-CA">
                <a:solidFill>
                  <a:srgbClr val="FF0000"/>
                </a:solidFill>
              </a:rPr>
              <a:t>INNOVATIONS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60850" y="1325700"/>
            <a:ext cx="10515600" cy="521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6797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Norway is probably the only country with the resources to undertake a project like CRISP.</a:t>
            </a: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CA" sz="32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228600" marR="0" lvl="0" indent="-2679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Many CRISP scientists have  a strong international network of contacts.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CA" sz="32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228600" marR="0" lvl="0" indent="-2679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3200" dirty="0"/>
              <a:t>CRISP technological partners are nationally respected and several  are internationally recognized.   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CA" sz="3200" dirty="0"/>
          </a:p>
          <a:p>
            <a:pPr marL="228600" marR="0" lvl="0" indent="-2679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The amount of technological developments (15 as of Dec 2015) covering WP1-5, some with scientific value others with commercial value or both,  is outstanding and will greatly enhance value adding in many ways.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99166"/>
              <a:buFont typeface="Arial"/>
              <a:buNone/>
            </a:pPr>
            <a:endParaRPr sz="238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C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we now see CRISP </a:t>
            </a:r>
            <a:r>
              <a:rPr lang="en-CA"/>
              <a:t>-</a:t>
            </a:r>
            <a:r>
              <a:rPr lang="en-CA">
                <a:solidFill>
                  <a:srgbClr val="FF0000"/>
                </a:solidFill>
              </a:rPr>
              <a:t>VISIBILITY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679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CRISP </a:t>
            </a:r>
            <a:r>
              <a:rPr lang="en-CA" sz="3000" dirty="0"/>
              <a:t>has established</a:t>
            </a:r>
            <a:r>
              <a:rPr lang="en-CA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itself as an international Centre by increasing its visibility at international conferences</a:t>
            </a:r>
            <a:r>
              <a:rPr lang="en-CA" sz="3000" dirty="0"/>
              <a:t>, trade shows </a:t>
            </a:r>
            <a:r>
              <a:rPr lang="en-CA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in national and international scientific journals</a:t>
            </a:r>
            <a:r>
              <a:rPr lang="en-CA" sz="3000" dirty="0"/>
              <a:t>;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CA" sz="3000" dirty="0"/>
          </a:p>
          <a:p>
            <a:pPr marL="228600" marR="0" lvl="0" indent="-2679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3000" dirty="0"/>
              <a:t>W</a:t>
            </a:r>
            <a:r>
              <a:rPr lang="en-CA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ithin  Norway, it has</a:t>
            </a:r>
            <a:r>
              <a:rPr lang="en-CA" sz="3000" dirty="0"/>
              <a:t> </a:t>
            </a:r>
            <a:r>
              <a:rPr lang="en-CA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CA" sz="3000" dirty="0"/>
              <a:t>widely accepted </a:t>
            </a:r>
            <a:r>
              <a:rPr lang="en-CA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reputation as a Center of Expertise and Innovation</a:t>
            </a:r>
            <a:r>
              <a:rPr lang="en-CA" sz="3000" dirty="0"/>
              <a:t> - </a:t>
            </a:r>
            <a:r>
              <a:rPr lang="en-CA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drawing upon key competencies from 4 national research institutes and </a:t>
            </a:r>
            <a:r>
              <a:rPr lang="en-CA" sz="3000" dirty="0"/>
              <a:t>6</a:t>
            </a:r>
            <a:r>
              <a:rPr lang="en-CA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industry partners;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CA"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679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long term sustainability it needs to still further its international  well as national profiles.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99166"/>
              <a:buFont typeface="Arial"/>
              <a:buNone/>
            </a:pPr>
            <a:endParaRPr sz="238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38200" y="1523250"/>
            <a:ext cx="10515600" cy="519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41934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3200" dirty="0">
                <a:solidFill>
                  <a:srgbClr val="FF0000"/>
                </a:solidFill>
              </a:rPr>
              <a:t>3</a:t>
            </a:r>
            <a:r>
              <a:rPr lang="en-CA" sz="3200" b="0" i="0" u="none" strike="noStrike" cap="none" dirty="0">
                <a:solidFill>
                  <a:srgbClr val="FF0000"/>
                </a:solidFill>
                <a:sym typeface="Calibri"/>
              </a:rPr>
              <a:t> new PhD </a:t>
            </a: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candidates start</a:t>
            </a:r>
            <a:r>
              <a:rPr lang="en-CA" sz="3200" dirty="0"/>
              <a:t>ed</a:t>
            </a: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 in 2016; 2 older candidates </a:t>
            </a:r>
            <a:r>
              <a:rPr lang="en-CA" sz="3200" dirty="0"/>
              <a:t>are </a:t>
            </a: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finishing in 2017; and one finis</a:t>
            </a:r>
            <a:r>
              <a:rPr lang="en-CA" sz="3200" dirty="0"/>
              <a:t>hed</a:t>
            </a: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 this year.  Three out </a:t>
            </a:r>
            <a:r>
              <a:rPr lang="en-CA" sz="3200" b="1" i="0" u="none" strike="noStrike" cap="none" dirty="0">
                <a:solidFill>
                  <a:schemeClr val="accent1"/>
                </a:solidFill>
                <a:sym typeface="Calibri"/>
              </a:rPr>
              <a:t>of </a:t>
            </a:r>
            <a:r>
              <a:rPr lang="en-CA" sz="3200" b="1" dirty="0">
                <a:solidFill>
                  <a:schemeClr val="accent1"/>
                </a:solidFill>
              </a:rPr>
              <a:t>6</a:t>
            </a:r>
            <a:r>
              <a:rPr lang="en-CA" sz="3200" b="1" i="0" u="none" strike="noStrike" cap="none" dirty="0">
                <a:solidFill>
                  <a:schemeClr val="accent1"/>
                </a:solidFill>
                <a:sym typeface="Calibri"/>
              </a:rPr>
              <a:t> candidates </a:t>
            </a: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are international students and 3 are female</a:t>
            </a:r>
          </a:p>
          <a:p>
            <a:pPr marL="228600" marR="0" lvl="0" indent="-241934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CA" sz="3200" dirty="0">
                <a:solidFill>
                  <a:srgbClr val="FF0000"/>
                </a:solidFill>
              </a:rPr>
              <a:t>3 post-docs </a:t>
            </a:r>
            <a:r>
              <a:rPr lang="en-CA" sz="3200" dirty="0"/>
              <a:t>hired, 1 CRISP PhD </a:t>
            </a:r>
          </a:p>
          <a:p>
            <a:pPr marL="228600" marR="0" lvl="0" indent="-241934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Good recruitment of MSc students </a:t>
            </a:r>
            <a:r>
              <a:rPr lang="en-CA" sz="3200" dirty="0"/>
              <a:t>with 4 new students starting </a:t>
            </a: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 in</a:t>
            </a:r>
            <a:r>
              <a:rPr lang="en-CA" sz="3200" dirty="0"/>
              <a:t> </a:t>
            </a: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2015 </a:t>
            </a:r>
            <a:r>
              <a:rPr lang="en-CA" sz="3200" dirty="0"/>
              <a:t> </a:t>
            </a:r>
            <a:r>
              <a:rPr lang="en-CA" sz="3200" dirty="0">
                <a:solidFill>
                  <a:srgbClr val="FF0000"/>
                </a:solidFill>
              </a:rPr>
              <a:t>but only</a:t>
            </a:r>
            <a:r>
              <a:rPr lang="en-CA" sz="3200" b="0" i="0" u="none" strike="noStrike" cap="none" dirty="0">
                <a:solidFill>
                  <a:srgbClr val="FF0000"/>
                </a:solidFill>
                <a:sym typeface="Calibri"/>
              </a:rPr>
              <a:t> </a:t>
            </a:r>
            <a:r>
              <a:rPr lang="en-CA" sz="3200" dirty="0">
                <a:solidFill>
                  <a:srgbClr val="FF0000"/>
                </a:solidFill>
              </a:rPr>
              <a:t> </a:t>
            </a:r>
            <a:r>
              <a:rPr lang="en-CA" sz="3200" b="0" i="0" u="none" strike="noStrike" cap="none" dirty="0">
                <a:solidFill>
                  <a:srgbClr val="FF0000"/>
                </a:solidFill>
                <a:sym typeface="Calibri"/>
              </a:rPr>
              <a:t>1 </a:t>
            </a:r>
            <a:r>
              <a:rPr lang="en-CA" sz="3200" dirty="0">
                <a:solidFill>
                  <a:srgbClr val="FF0000"/>
                </a:solidFill>
              </a:rPr>
              <a:t>new</a:t>
            </a:r>
            <a:r>
              <a:rPr lang="en-CA" sz="3200" b="0" i="0" u="none" strike="noStrike" cap="none" dirty="0">
                <a:solidFill>
                  <a:srgbClr val="FF0000"/>
                </a:solidFill>
                <a:sym typeface="Calibri"/>
              </a:rPr>
              <a:t> </a:t>
            </a: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starting in 2016 : Total M</a:t>
            </a:r>
            <a:r>
              <a:rPr lang="en-CA" sz="3200" dirty="0"/>
              <a:t>Sc students for project is </a:t>
            </a:r>
            <a:r>
              <a:rPr lang="en-CA" sz="3200" dirty="0">
                <a:solidFill>
                  <a:schemeClr val="bg2"/>
                </a:solidFill>
              </a:rPr>
              <a:t>12</a:t>
            </a:r>
            <a:r>
              <a:rPr lang="en-CA" sz="3200" dirty="0"/>
              <a:t> of which 4 were </a:t>
            </a: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international students and 3 female;</a:t>
            </a:r>
          </a:p>
          <a:p>
            <a:pPr marL="228600" marR="0" lvl="0" indent="-241934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3200" b="1" i="1" u="none" strike="noStrike" cap="none" dirty="0">
                <a:solidFill>
                  <a:schemeClr val="dk1"/>
                </a:solidFill>
                <a:sym typeface="Calibri"/>
              </a:rPr>
              <a:t>International students bring new ideas about innovations –who  along  with national students help guarantee high scientific output </a:t>
            </a:r>
            <a:r>
              <a:rPr lang="en-CA" sz="3200" b="1" i="1" dirty="0"/>
              <a:t>from </a:t>
            </a:r>
            <a:r>
              <a:rPr lang="en-CA" sz="3200" b="1" i="1" u="none" strike="noStrike" cap="none" dirty="0">
                <a:solidFill>
                  <a:schemeClr val="dk1"/>
                </a:solidFill>
                <a:sym typeface="Calibri"/>
              </a:rPr>
              <a:t>CRISP both at conferences and in the literature.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838200" y="120175"/>
            <a:ext cx="10515600" cy="1325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C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we now see CRISP - </a:t>
            </a:r>
            <a:r>
              <a:rPr lang="en-CA" sz="4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CA">
                <a:solidFill>
                  <a:srgbClr val="FF0000"/>
                </a:solidFill>
              </a:rPr>
              <a:t>ECRUITMENT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5463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Direct international scientist/institute participation in 2016 WP</a:t>
            </a:r>
            <a:r>
              <a:rPr lang="en-CA" sz="3200" dirty="0"/>
              <a:t>s</a:t>
            </a: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CA" sz="3200" dirty="0"/>
              <a:t>wa</a:t>
            </a: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s </a:t>
            </a:r>
            <a:r>
              <a:rPr lang="en-CA" sz="3200" dirty="0"/>
              <a:t>STILL </a:t>
            </a:r>
            <a:r>
              <a:rPr lang="en-CA" sz="3200" b="0" i="0" u="none" strike="noStrike" cap="none" dirty="0">
                <a:solidFill>
                  <a:schemeClr val="dk1"/>
                </a:solidFill>
                <a:sym typeface="Calibri"/>
              </a:rPr>
              <a:t>absent</a:t>
            </a:r>
            <a:r>
              <a:rPr lang="en-CA" sz="3200" dirty="0"/>
              <a:t>.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333"/>
              <a:buFont typeface="Arial"/>
              <a:buChar char="•"/>
            </a:pPr>
            <a:r>
              <a:rPr lang="en-CA" sz="3200" dirty="0">
                <a:solidFill>
                  <a:srgbClr val="000000"/>
                </a:solidFill>
              </a:rPr>
              <a:t>A</a:t>
            </a:r>
            <a:r>
              <a:rPr lang="en-CA" sz="3200" b="0" i="0" u="none" strike="noStrike" cap="none" dirty="0">
                <a:solidFill>
                  <a:srgbClr val="000000"/>
                </a:solidFill>
                <a:sym typeface="Calibri"/>
              </a:rPr>
              <a:t>s the development phase subsides</a:t>
            </a:r>
            <a:r>
              <a:rPr lang="en-CA" sz="3200" dirty="0">
                <a:solidFill>
                  <a:srgbClr val="000000"/>
                </a:solidFill>
              </a:rPr>
              <a:t>, p</a:t>
            </a:r>
            <a:r>
              <a:rPr lang="en-CA" sz="3200" b="0" i="0" u="none" strike="noStrike" cap="none" dirty="0">
                <a:solidFill>
                  <a:srgbClr val="000000"/>
                </a:solidFill>
                <a:sym typeface="Calibri"/>
              </a:rPr>
              <a:t>articipation in projects that are non-industry base </a:t>
            </a:r>
            <a:r>
              <a:rPr lang="en-CA" sz="3200" dirty="0">
                <a:solidFill>
                  <a:srgbClr val="000000"/>
                </a:solidFill>
              </a:rPr>
              <a:t>should be </a:t>
            </a:r>
            <a:r>
              <a:rPr lang="en-CA" sz="3200" b="0" i="0" u="none" strike="noStrike" cap="none" dirty="0">
                <a:solidFill>
                  <a:srgbClr val="000000"/>
                </a:solidFill>
                <a:sym typeface="Calibri"/>
              </a:rPr>
              <a:t>one approach to establish or further international collaborations, especially in light of post 2019.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CA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we now see CRISP - </a:t>
            </a:r>
            <a:r>
              <a:rPr lang="en-CA" sz="3600">
                <a:solidFill>
                  <a:srgbClr val="FF0000"/>
                </a:solidFill>
              </a:rPr>
              <a:t>I</a:t>
            </a:r>
            <a:r>
              <a:rPr lang="en-CA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NTERNATIONAL COOPER</a:t>
            </a:r>
            <a:r>
              <a:rPr lang="en-CA" sz="3600">
                <a:solidFill>
                  <a:srgbClr val="FF0000"/>
                </a:solidFill>
              </a:rPr>
              <a:t>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CA" dirty="0"/>
              <a:t>2016 was good year for presentation at international venues with 5 at World Fisheries Congress in Busan, 2 at Nor Fishing Trade Show in Trondheim, ICES WG meetings, and national radio and other local media.</a:t>
            </a:r>
          </a:p>
          <a:p>
            <a:pPr marL="457200" lvl="0" indent="-228600" rtl="0">
              <a:spcBef>
                <a:spcPts val="0"/>
              </a:spcBef>
            </a:pPr>
            <a:endParaRPr sz="3600" dirty="0"/>
          </a:p>
          <a:p>
            <a:pPr marL="457200" lvl="0" indent="-228600" rtl="0">
              <a:spcBef>
                <a:spcPts val="0"/>
              </a:spcBef>
            </a:pPr>
            <a:r>
              <a:rPr lang="en-CA" sz="3600" dirty="0"/>
              <a:t>No Scientific journal publications listed</a:t>
            </a:r>
          </a:p>
          <a:p>
            <a:pPr marL="457200" lvl="0" indent="-228600" rtl="0">
              <a:spcBef>
                <a:spcPts val="0"/>
              </a:spcBef>
            </a:pPr>
            <a:endParaRPr dirty="0"/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-CA" dirty="0">
                <a:solidFill>
                  <a:srgbClr val="000000"/>
                </a:solidFill>
              </a:rPr>
              <a:t>2017 </a:t>
            </a:r>
            <a:r>
              <a:rPr lang="en-CA" dirty="0" err="1">
                <a:solidFill>
                  <a:srgbClr val="000000"/>
                </a:solidFill>
              </a:rPr>
              <a:t>Workplan</a:t>
            </a:r>
            <a:r>
              <a:rPr lang="en-CA" dirty="0">
                <a:solidFill>
                  <a:srgbClr val="000000"/>
                </a:solidFill>
              </a:rPr>
              <a:t>-General comment Ensure that spelling errors do not occur and that there is consistency in writing e.g. Objectives for 2017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C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we now see CRISP -</a:t>
            </a:r>
            <a:r>
              <a:rPr lang="en-CA">
                <a:solidFill>
                  <a:srgbClr val="FF0000"/>
                </a:solidFill>
              </a:rPr>
              <a:t> COMMUNICATION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1005</Words>
  <Application>Microsoft Office PowerPoint</Application>
  <PresentationFormat>Widescreen</PresentationFormat>
  <Paragraphs>77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ISAC Perspectives on CRISP: Now &amp; Post-2019</vt:lpstr>
      <vt:lpstr>Outline</vt:lpstr>
      <vt:lpstr>ISAC’s mandate:</vt:lpstr>
      <vt:lpstr>ISAC’s mandate (cont’d):</vt:lpstr>
      <vt:lpstr>As we now see CRISP -INNOVATIONS</vt:lpstr>
      <vt:lpstr>As we now see CRISP -VISIBILITY</vt:lpstr>
      <vt:lpstr>As we now see CRISP - RECRUITMENT</vt:lpstr>
      <vt:lpstr>As we now see CRISP - INTERNATIONAL COOPERATION</vt:lpstr>
      <vt:lpstr>As we now see CRISP - COMMUNICATION</vt:lpstr>
      <vt:lpstr>As we now see CRISP - COMMUNICATION (cont’d)</vt:lpstr>
      <vt:lpstr>Life after 2019?</vt:lpstr>
      <vt:lpstr>PowerPoint Presentation</vt:lpstr>
      <vt:lpstr>Post 2019:How to Prepare</vt:lpstr>
      <vt:lpstr>Post 2019:How to Prepare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ISAC Perspectives on CRISP: Now &amp; Post-2019</dc:title>
  <dc:creator>Steve Walsh</dc:creator>
  <cp:lastModifiedBy>Steve Walsh</cp:lastModifiedBy>
  <cp:revision>19</cp:revision>
  <dcterms:modified xsi:type="dcterms:W3CDTF">2016-09-13T13:42:07Z</dcterms:modified>
</cp:coreProperties>
</file>